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5"/>
  </p:notesMasterIdLst>
  <p:sldIdLst>
    <p:sldId id="256" r:id="rId3"/>
    <p:sldId id="267" r:id="rId4"/>
    <p:sldId id="257" r:id="rId5"/>
    <p:sldId id="258" r:id="rId6"/>
    <p:sldId id="259" r:id="rId7"/>
    <p:sldId id="260" r:id="rId8"/>
    <p:sldId id="261" r:id="rId9"/>
    <p:sldId id="262" r:id="rId10"/>
    <p:sldId id="263" r:id="rId11"/>
    <p:sldId id="264" r:id="rId12"/>
    <p:sldId id="265" r:id="rId13"/>
    <p:sldId id="266"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1CAE1D-2056-495D-8C85-B687948D0F69}">
  <a:tblStyle styleId="{971CAE1D-2056-495D-8C85-B687948D0F6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BE8E7"/>
          </a:solidFill>
        </a:fill>
      </a:tcStyle>
    </a:wholeTbl>
    <a:band1H>
      <a:tcTxStyle/>
      <a:tcStyle>
        <a:tcBdr/>
        <a:fill>
          <a:solidFill>
            <a:srgbClr val="F6CECB"/>
          </a:solidFill>
        </a:fill>
      </a:tcStyle>
    </a:band1H>
    <a:band2H>
      <a:tcTxStyle/>
      <a:tcStyle>
        <a:tcBdr/>
      </a:tcStyle>
    </a:band2H>
    <a:band1V>
      <a:tcTxStyle/>
      <a:tcStyle>
        <a:tcBdr/>
        <a:fill>
          <a:solidFill>
            <a:srgbClr val="F6CECB"/>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715"/>
  </p:normalViewPr>
  <p:slideViewPr>
    <p:cSldViewPr snapToGrid="0">
      <p:cViewPr varScale="1">
        <p:scale>
          <a:sx n="143" d="100"/>
          <a:sy n="143" d="100"/>
        </p:scale>
        <p:origin x="1248" y="1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ffad1c285_8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7ffad1c285_8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ffad1c285_13_9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4" name="Google Shape;264;g7ffad1c285_13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fad1c285_13_1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8" name="Google Shape;278;g7ffad1c285_13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fad1c285_13_1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8" name="Google Shape;278;g7ffad1c285_13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26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ad1c285_8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6" name="Google Shape;136;g7ffad1c285_8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101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ad1c285_8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6" name="Google Shape;136;g7ffad1c285_8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ffad1c285_8_9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4" name="Google Shape;144;g7ffad1c285_8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ffad1c285_13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8" name="Google Shape;158;g7ffad1c285_1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ffad1c285_18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 name="Google Shape;169;g7ffad1c285_1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ffad1c285_13_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4" name="Google Shape;184;g7ffad1c285_13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ffad1c285_13_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3" name="Google Shape;203;g7ffad1c285_13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ffad1c285_13_5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6" name="Google Shape;216;g7ffad1c285_13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dirty="0"/>
          </a:p>
        </p:txBody>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dirty="0"/>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dirty="0"/>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hyperlink" Target="https://www.cnbc.com/2020/03/25/coronavirus-singapore-to-make-contact-tracing-tech-open-source.html" TargetMode="External"/><Relationship Id="rId13" Type="http://schemas.openxmlformats.org/officeDocument/2006/relationships/hyperlink" Target="https://www.bbc.com/news/technology-52458759" TargetMode="External"/><Relationship Id="rId18" Type="http://schemas.openxmlformats.org/officeDocument/2006/relationships/hyperlink" Target="https://journals.plos.org/ploscompbiol/article?id=10.1371/journal.pcbi.1001076" TargetMode="External"/><Relationship Id="rId3" Type="http://schemas.openxmlformats.org/officeDocument/2006/relationships/hyperlink" Target="https://dspace.mit.edu/handle/1721.1/103675" TargetMode="External"/><Relationship Id="rId7" Type="http://schemas.openxmlformats.org/officeDocument/2006/relationships/hyperlink" Target="https://www.swissinfo.ch/eng/sci-tech/digital-solution_contact-tracing-app-could-be-launched-in-switzerland-within-weeks/45706296" TargetMode="External"/><Relationship Id="rId12" Type="http://schemas.openxmlformats.org/officeDocument/2006/relationships/hyperlink" Target="https://www.nytimes.com/2020/03/23/technology/coronavirus-surveillance-tracking-privacy.html" TargetMode="External"/><Relationship Id="rId17" Type="http://schemas.openxmlformats.org/officeDocument/2006/relationships/hyperlink" Target="https://doi.org/10.3390/pathogens5040066" TargetMode="External"/><Relationship Id="rId2" Type="http://schemas.openxmlformats.org/officeDocument/2006/relationships/notesSlide" Target="../notesSlides/notesSlide12.xml"/><Relationship Id="rId16" Type="http://schemas.openxmlformats.org/officeDocument/2006/relationships/hyperlink" Target="https://www.nytimes.com/2020/04/17/world/europe/coronavirus-france-digital-tracking.html" TargetMode="External"/><Relationship Id="rId1" Type="http://schemas.openxmlformats.org/officeDocument/2006/relationships/slideLayout" Target="../slideLayouts/slideLayout12.xml"/><Relationship Id="rId6" Type="http://schemas.openxmlformats.org/officeDocument/2006/relationships/hyperlink" Target="https://www.bbc.com/news/technology-52325352" TargetMode="External"/><Relationship Id="rId11" Type="http://schemas.openxmlformats.org/officeDocument/2006/relationships/hyperlink" Target="https://www.nytimes.com/2020/03/19/us/coronavirus-location-tracking.html" TargetMode="External"/><Relationship Id="rId5" Type="http://schemas.openxmlformats.org/officeDocument/2006/relationships/hyperlink" Target="https://www.bbc.com/news/technology-52246319" TargetMode="External"/><Relationship Id="rId15" Type="http://schemas.openxmlformats.org/officeDocument/2006/relationships/hyperlink" Target="https://www.bdi.ox.ac.uk/news/controlling-coronavirus-transmission-using-a-mobile-app-to-trace-close-proximity-contacts" TargetMode="External"/><Relationship Id="rId10" Type="http://schemas.openxmlformats.org/officeDocument/2006/relationships/hyperlink" Target="https://www.theguardian.com/world/2020/mar/17/israel-to-track-mobile-phones-of-suspected-coronavirus-cases" TargetMode="External"/><Relationship Id="rId19" Type="http://schemas.openxmlformats.org/officeDocument/2006/relationships/hyperlink" Target="https://coronavirus.jhu.edu/map.html" TargetMode="External"/><Relationship Id="rId4" Type="http://schemas.openxmlformats.org/officeDocument/2006/relationships/hyperlink" Target="https://www.commondreams.org/views/2020/04/18/apple-and-google-announced-coronavirus-tracking-system-how-worried-should-we-be" TargetMode="External"/><Relationship Id="rId9" Type="http://schemas.openxmlformats.org/officeDocument/2006/relationships/hyperlink" Target="https://www.nytimes.com/2020/03/01/business/china-coronavirus-surveillance.html" TargetMode="External"/><Relationship Id="rId14" Type="http://schemas.openxmlformats.org/officeDocument/2006/relationships/hyperlink" Target="https://eprint.iacr.org/2020/489.pdf"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jWSwdXZg17U" TargetMode="Externa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a:stretch/>
        </p:blipFill>
        <p:spPr>
          <a:xfrm>
            <a:off x="7219406" y="0"/>
            <a:ext cx="1924594" cy="592183"/>
          </a:xfrm>
          <a:prstGeom prst="rect">
            <a:avLst/>
          </a:prstGeom>
          <a:noFill/>
          <a:ln>
            <a:noFill/>
          </a:ln>
        </p:spPr>
      </p:pic>
      <p:sp>
        <p:nvSpPr>
          <p:cNvPr id="130" name="Google Shape;130;p25"/>
          <p:cNvSpPr txBox="1"/>
          <p:nvPr/>
        </p:nvSpPr>
        <p:spPr>
          <a:xfrm>
            <a:off x="1018903" y="1312140"/>
            <a:ext cx="7162800" cy="910200"/>
          </a:xfrm>
          <a:prstGeom prst="rect">
            <a:avLst/>
          </a:prstGeom>
          <a:noFill/>
          <a:ln>
            <a:noFill/>
          </a:ln>
        </p:spPr>
        <p:txBody>
          <a:bodyPr spcFirstLastPara="1" wrap="square" lIns="68575" tIns="34275" rIns="68575" bIns="34275" anchor="t" anchorCtr="0">
            <a:noAutofit/>
          </a:bodyPr>
          <a:lstStyle/>
          <a:p>
            <a:pPr algn="ctr"/>
            <a:r>
              <a:rPr lang="en-IN" sz="1800" b="1" dirty="0">
                <a:solidFill>
                  <a:srgbClr val="E71355"/>
                </a:solidFill>
              </a:rPr>
              <a:t>A Novel Approach To Combat A Novel Virus – Global Solution For Contact Tracing Using Bluetooth And Intelligent Analytics</a:t>
            </a:r>
            <a:endParaRPr lang="en-GB" sz="1800" b="1" dirty="0">
              <a:solidFill>
                <a:srgbClr val="E71355"/>
              </a:solidFill>
            </a:endParaRPr>
          </a:p>
        </p:txBody>
      </p:sp>
      <p:pic>
        <p:nvPicPr>
          <p:cNvPr id="131" name="Google Shape;131;p25"/>
          <p:cNvPicPr preferRelativeResize="0"/>
          <p:nvPr/>
        </p:nvPicPr>
        <p:blipFill rotWithShape="1">
          <a:blip r:embed="rId4">
            <a:alphaModFix/>
          </a:blip>
          <a:srcRect/>
          <a:stretch/>
        </p:blipFill>
        <p:spPr>
          <a:xfrm>
            <a:off x="404132" y="2718676"/>
            <a:ext cx="1147822" cy="1200211"/>
          </a:xfrm>
          <a:prstGeom prst="rect">
            <a:avLst/>
          </a:prstGeom>
          <a:noFill/>
          <a:ln>
            <a:noFill/>
          </a:ln>
        </p:spPr>
      </p:pic>
      <p:sp>
        <p:nvSpPr>
          <p:cNvPr id="132" name="Google Shape;132;p25"/>
          <p:cNvSpPr txBox="1"/>
          <p:nvPr/>
        </p:nvSpPr>
        <p:spPr>
          <a:xfrm>
            <a:off x="1641022" y="3180283"/>
            <a:ext cx="4123389" cy="3924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dirty="0">
                <a:solidFill>
                  <a:srgbClr val="E71355"/>
                </a:solidFill>
                <a:latin typeface="Arial"/>
                <a:ea typeface="Arial"/>
                <a:cs typeface="Arial"/>
                <a:sym typeface="Arial"/>
              </a:rPr>
              <a:t>The New York Academy of Sciences</a:t>
            </a:r>
            <a:r>
              <a:rPr lang="en" sz="2100" b="1" dirty="0">
                <a:solidFill>
                  <a:srgbClr val="E71355"/>
                </a:solidFill>
                <a:latin typeface="Arial"/>
                <a:ea typeface="Arial"/>
                <a:cs typeface="Arial"/>
                <a:sym typeface="Arial"/>
              </a:rPr>
              <a:t> </a:t>
            </a:r>
            <a:endParaRPr sz="1100" dirty="0"/>
          </a:p>
        </p:txBody>
      </p:sp>
      <p:sp>
        <p:nvSpPr>
          <p:cNvPr id="133" name="Google Shape;133;p25"/>
          <p:cNvSpPr txBox="1"/>
          <p:nvPr/>
        </p:nvSpPr>
        <p:spPr>
          <a:xfrm>
            <a:off x="-189820" y="4219015"/>
            <a:ext cx="9333820" cy="39241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600" b="1" dirty="0">
                <a:solidFill>
                  <a:schemeClr val="dk1"/>
                </a:solidFill>
                <a:latin typeface="Calibri"/>
                <a:ea typeface="Calibri"/>
                <a:cs typeface="Calibri"/>
                <a:sym typeface="Calibri"/>
              </a:rPr>
              <a:t>TEAM</a:t>
            </a:r>
            <a:r>
              <a:rPr lang="en" sz="1600" dirty="0">
                <a:solidFill>
                  <a:schemeClr val="dk1"/>
                </a:solidFill>
                <a:latin typeface="Calibri"/>
                <a:ea typeface="Calibri"/>
                <a:cs typeface="Calibri"/>
                <a:sym typeface="Calibri"/>
              </a:rPr>
              <a:t>:</a:t>
            </a:r>
            <a:r>
              <a:rPr lang="en-US" sz="1600" dirty="0">
                <a:solidFill>
                  <a:schemeClr val="dk1"/>
                </a:solidFill>
                <a:latin typeface="Calibri"/>
                <a:ea typeface="Calibri"/>
                <a:cs typeface="Calibri"/>
                <a:sym typeface="Calibri"/>
              </a:rPr>
              <a:t> Ishika Gupta, Krish Gangaraju, Sana Mohammed, Sreshta Pothula, Ved Srivathsa</a:t>
            </a:r>
          </a:p>
          <a:p>
            <a:pPr marL="0" marR="0" lvl="0" indent="0" algn="ctr" rtl="0">
              <a:spcBef>
                <a:spcPts val="0"/>
              </a:spcBef>
              <a:spcAft>
                <a:spcPts val="0"/>
              </a:spcAft>
              <a:buNone/>
            </a:pPr>
            <a:r>
              <a:rPr lang="en-US" sz="1600" dirty="0">
                <a:solidFill>
                  <a:schemeClr val="dk1"/>
                </a:solidFill>
                <a:latin typeface="Calibri"/>
                <a:ea typeface="Calibri"/>
                <a:cs typeface="Calibri"/>
                <a:sym typeface="Calibri"/>
              </a:rPr>
              <a:t>			                                                 (TISB, Bangalore, India)</a:t>
            </a:r>
          </a:p>
        </p:txBody>
      </p:sp>
      <p:sp>
        <p:nvSpPr>
          <p:cNvPr id="7" name="Google Shape;132;p25"/>
          <p:cNvSpPr txBox="1"/>
          <p:nvPr/>
        </p:nvSpPr>
        <p:spPr>
          <a:xfrm>
            <a:off x="1641022" y="2886312"/>
            <a:ext cx="4123389" cy="3924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800" b="1" dirty="0">
                <a:solidFill>
                  <a:srgbClr val="E71355"/>
                </a:solidFill>
                <a:latin typeface="Arial"/>
                <a:ea typeface="Arial"/>
                <a:cs typeface="Arial"/>
                <a:sym typeface="Arial"/>
              </a:rPr>
              <a:t>Combating COVID-19</a:t>
            </a:r>
            <a:endParaRPr sz="1100" dirty="0"/>
          </a:p>
        </p:txBody>
      </p:sp>
      <p:sp>
        <p:nvSpPr>
          <p:cNvPr id="3" name="Slide Number Placeholder 2">
            <a:extLst>
              <a:ext uri="{FF2B5EF4-FFF2-40B4-BE49-F238E27FC236}">
                <a16:creationId xmlns:a16="http://schemas.microsoft.com/office/drawing/2014/main" id="{B9F0E401-4640-4F73-A6FE-1A7D2EB28A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5"/>
        <p:cNvGrpSpPr/>
        <p:nvPr/>
      </p:nvGrpSpPr>
      <p:grpSpPr>
        <a:xfrm>
          <a:off x="0" y="0"/>
          <a:ext cx="0" cy="0"/>
          <a:chOff x="0" y="0"/>
          <a:chExt cx="0" cy="0"/>
        </a:xfrm>
      </p:grpSpPr>
      <p:sp>
        <p:nvSpPr>
          <p:cNvPr id="266" name="Google Shape;266;p33"/>
          <p:cNvSpPr txBox="1"/>
          <p:nvPr/>
        </p:nvSpPr>
        <p:spPr>
          <a:xfrm>
            <a:off x="0" y="0"/>
            <a:ext cx="8979906" cy="438581"/>
          </a:xfrm>
          <a:prstGeom prst="rect">
            <a:avLst/>
          </a:prstGeom>
          <a:solidFill>
            <a:srgbClr val="E7135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dirty="0">
                <a:solidFill>
                  <a:schemeClr val="dk1"/>
                </a:solidFill>
                <a:latin typeface="Calibri"/>
                <a:ea typeface="Calibri"/>
                <a:cs typeface="Calibri"/>
                <a:sym typeface="Calibri"/>
              </a:rPr>
              <a:t>Step 4 - Power of Visualization – </a:t>
            </a:r>
            <a:r>
              <a:rPr lang="en-GB" sz="2400" dirty="0">
                <a:solidFill>
                  <a:schemeClr val="dk1"/>
                </a:solidFill>
                <a:latin typeface="Calibri"/>
                <a:ea typeface="Calibri"/>
                <a:cs typeface="Calibri"/>
                <a:sym typeface="Calibri"/>
              </a:rPr>
              <a:t>Deriving</a:t>
            </a:r>
            <a:r>
              <a:rPr lang="en" sz="2400" dirty="0">
                <a:solidFill>
                  <a:schemeClr val="dk1"/>
                </a:solidFill>
                <a:latin typeface="Calibri"/>
                <a:ea typeface="Calibri"/>
                <a:cs typeface="Calibri"/>
                <a:sym typeface="Calibri"/>
              </a:rPr>
              <a:t> Deeper Insights</a:t>
            </a:r>
            <a:endParaRPr sz="1100" dirty="0"/>
          </a:p>
        </p:txBody>
      </p:sp>
      <p:sp>
        <p:nvSpPr>
          <p:cNvPr id="267" name="Google Shape;267;p33"/>
          <p:cNvSpPr txBox="1"/>
          <p:nvPr/>
        </p:nvSpPr>
        <p:spPr>
          <a:xfrm>
            <a:off x="-6455" y="1105875"/>
            <a:ext cx="3046808"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u="sng" dirty="0">
                <a:solidFill>
                  <a:schemeClr val="dk1"/>
                </a:solidFill>
                <a:latin typeface="Calibri"/>
                <a:ea typeface="Calibri"/>
                <a:cs typeface="Calibri"/>
                <a:sym typeface="Calibri"/>
              </a:rPr>
              <a:t>Example 1</a:t>
            </a:r>
            <a:r>
              <a:rPr lang="en" sz="1000" u="sng" dirty="0">
                <a:solidFill>
                  <a:schemeClr val="dk1"/>
                </a:solidFill>
                <a:highlight>
                  <a:srgbClr val="FFFFFF"/>
                </a:highlight>
                <a:latin typeface="Calibri"/>
                <a:ea typeface="Calibri"/>
                <a:cs typeface="Calibri"/>
                <a:sym typeface="Calibri"/>
              </a:rPr>
              <a:t>:</a:t>
            </a:r>
            <a:r>
              <a:rPr lang="en" sz="1000" u="sng" dirty="0">
                <a:solidFill>
                  <a:schemeClr val="dk1"/>
                </a:solidFill>
                <a:latin typeface="Calibri"/>
                <a:ea typeface="Calibri"/>
                <a:cs typeface="Calibri"/>
                <a:sym typeface="Calibri"/>
              </a:rPr>
              <a:t> Interpreting Source State</a:t>
            </a:r>
            <a:endParaRPr sz="1000" u="sng" dirty="0"/>
          </a:p>
        </p:txBody>
      </p:sp>
      <p:sp>
        <p:nvSpPr>
          <p:cNvPr id="268" name="Google Shape;268;p33"/>
          <p:cNvSpPr txBox="1"/>
          <p:nvPr/>
        </p:nvSpPr>
        <p:spPr>
          <a:xfrm>
            <a:off x="0" y="3637943"/>
            <a:ext cx="34785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u="sng" dirty="0">
                <a:solidFill>
                  <a:schemeClr val="dk1"/>
                </a:solidFill>
                <a:latin typeface="Calibri"/>
                <a:ea typeface="Calibri"/>
                <a:cs typeface="Calibri"/>
                <a:sym typeface="Calibri"/>
              </a:rPr>
              <a:t>Example 2</a:t>
            </a:r>
            <a:r>
              <a:rPr lang="en" sz="1100" u="sng" dirty="0">
                <a:solidFill>
                  <a:schemeClr val="dk1"/>
                </a:solidFill>
                <a:highlight>
                  <a:srgbClr val="FFFFFF"/>
                </a:highlight>
                <a:latin typeface="Calibri"/>
                <a:ea typeface="Calibri"/>
                <a:cs typeface="Calibri"/>
                <a:sym typeface="Calibri"/>
              </a:rPr>
              <a:t>: </a:t>
            </a:r>
            <a:r>
              <a:rPr lang="en" sz="1100" u="sng" dirty="0">
                <a:solidFill>
                  <a:schemeClr val="dk1"/>
                </a:solidFill>
                <a:latin typeface="Calibri"/>
                <a:ea typeface="Calibri"/>
                <a:cs typeface="Calibri"/>
                <a:sym typeface="Calibri"/>
              </a:rPr>
              <a:t>Interpreting Source Surroundings</a:t>
            </a:r>
            <a:endParaRPr sz="1100" u="sng" dirty="0"/>
          </a:p>
        </p:txBody>
      </p:sp>
      <p:pic>
        <p:nvPicPr>
          <p:cNvPr id="269" name="Google Shape;269;p33"/>
          <p:cNvPicPr preferRelativeResize="0"/>
          <p:nvPr/>
        </p:nvPicPr>
        <p:blipFill rotWithShape="1">
          <a:blip r:embed="rId3">
            <a:alphaModFix/>
          </a:blip>
          <a:srcRect/>
          <a:stretch/>
        </p:blipFill>
        <p:spPr>
          <a:xfrm>
            <a:off x="3608696" y="573798"/>
            <a:ext cx="2828591" cy="2322076"/>
          </a:xfrm>
          <a:prstGeom prst="rect">
            <a:avLst/>
          </a:prstGeom>
          <a:noFill/>
          <a:ln>
            <a:noFill/>
          </a:ln>
        </p:spPr>
      </p:pic>
      <p:pic>
        <p:nvPicPr>
          <p:cNvPr id="270" name="Google Shape;270;p33"/>
          <p:cNvPicPr preferRelativeResize="0"/>
          <p:nvPr/>
        </p:nvPicPr>
        <p:blipFill rotWithShape="1">
          <a:blip r:embed="rId4">
            <a:alphaModFix/>
          </a:blip>
          <a:srcRect/>
          <a:stretch/>
        </p:blipFill>
        <p:spPr>
          <a:xfrm>
            <a:off x="6384732" y="458642"/>
            <a:ext cx="2629037" cy="2467441"/>
          </a:xfrm>
          <a:prstGeom prst="rect">
            <a:avLst/>
          </a:prstGeom>
          <a:noFill/>
          <a:ln>
            <a:noFill/>
          </a:ln>
        </p:spPr>
      </p:pic>
      <p:pic>
        <p:nvPicPr>
          <p:cNvPr id="271" name="Google Shape;271;p33"/>
          <p:cNvPicPr preferRelativeResize="0"/>
          <p:nvPr/>
        </p:nvPicPr>
        <p:blipFill rotWithShape="1">
          <a:blip r:embed="rId5">
            <a:alphaModFix/>
          </a:blip>
          <a:srcRect/>
          <a:stretch/>
        </p:blipFill>
        <p:spPr>
          <a:xfrm>
            <a:off x="3927399" y="2899590"/>
            <a:ext cx="2605564" cy="2213134"/>
          </a:xfrm>
          <a:prstGeom prst="rect">
            <a:avLst/>
          </a:prstGeom>
          <a:noFill/>
          <a:ln>
            <a:noFill/>
          </a:ln>
        </p:spPr>
      </p:pic>
      <p:sp>
        <p:nvSpPr>
          <p:cNvPr id="272" name="Google Shape;272;p33"/>
          <p:cNvSpPr txBox="1"/>
          <p:nvPr/>
        </p:nvSpPr>
        <p:spPr>
          <a:xfrm>
            <a:off x="35" y="1375105"/>
            <a:ext cx="3608661" cy="2146742"/>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chemeClr val="dk1"/>
                </a:solidFill>
                <a:latin typeface="Calibri"/>
                <a:ea typeface="Calibri"/>
                <a:cs typeface="Calibri"/>
                <a:sym typeface="Calibri"/>
              </a:rPr>
              <a:t>The two plots on </a:t>
            </a:r>
            <a:r>
              <a:rPr lang="en" sz="900" dirty="0">
                <a:solidFill>
                  <a:schemeClr val="dk1"/>
                </a:solidFill>
                <a:highlight>
                  <a:srgbClr val="FFFFFF"/>
                </a:highlight>
                <a:latin typeface="Calibri"/>
                <a:ea typeface="Calibri"/>
                <a:cs typeface="Calibri"/>
                <a:sym typeface="Calibri"/>
              </a:rPr>
              <a:t>the</a:t>
            </a:r>
            <a:r>
              <a:rPr lang="en" sz="900" dirty="0">
                <a:solidFill>
                  <a:schemeClr val="dk1"/>
                </a:solidFill>
                <a:latin typeface="Calibri"/>
                <a:ea typeface="Calibri"/>
                <a:cs typeface="Calibri"/>
                <a:sym typeface="Calibri"/>
              </a:rPr>
              <a:t> right are: </a:t>
            </a:r>
            <a:endParaRPr sz="900" dirty="0">
              <a:solidFill>
                <a:schemeClr val="dk1"/>
              </a:solidFill>
              <a:latin typeface="Calibri"/>
              <a:ea typeface="Calibri"/>
              <a:cs typeface="Calibri"/>
              <a:sym typeface="Calibri"/>
            </a:endParaRPr>
          </a:p>
          <a:p>
            <a:pPr marL="177800" marR="0" lvl="0" indent="-171450" algn="l" rtl="0">
              <a:spcBef>
                <a:spcPts val="0"/>
              </a:spcBef>
              <a:spcAft>
                <a:spcPts val="0"/>
              </a:spcAft>
              <a:buClr>
                <a:schemeClr val="dk1"/>
              </a:buClr>
              <a:buSzPts val="900"/>
              <a:buFont typeface="Calibri"/>
              <a:buAutoNum type="alphaLcParenBoth"/>
            </a:pPr>
            <a:r>
              <a:rPr lang="en" sz="900" dirty="0">
                <a:solidFill>
                  <a:schemeClr val="dk1"/>
                </a:solidFill>
                <a:latin typeface="Calibri"/>
                <a:ea typeface="Calibri"/>
                <a:cs typeface="Calibri"/>
                <a:sym typeface="Calibri"/>
              </a:rPr>
              <a:t>Distance </a:t>
            </a:r>
            <a:r>
              <a:rPr lang="en-GB" sz="900" dirty="0">
                <a:solidFill>
                  <a:schemeClr val="dk1"/>
                </a:solidFill>
                <a:latin typeface="Calibri"/>
                <a:ea typeface="Calibri"/>
                <a:cs typeface="Calibri"/>
                <a:sym typeface="Calibri"/>
              </a:rPr>
              <a:t>t</a:t>
            </a:r>
            <a:r>
              <a:rPr lang="en" sz="900" dirty="0">
                <a:solidFill>
                  <a:schemeClr val="dk1"/>
                </a:solidFill>
                <a:latin typeface="Calibri"/>
                <a:ea typeface="Calibri"/>
                <a:cs typeface="Calibri"/>
                <a:sym typeface="Calibri"/>
              </a:rPr>
              <a:t>ravelled by the Source between two consecutive proximity scans against time.</a:t>
            </a:r>
            <a:endParaRPr sz="1100" dirty="0"/>
          </a:p>
          <a:p>
            <a:pPr marL="177800" marR="0" lvl="0" indent="-171450" algn="l" rtl="0">
              <a:spcBef>
                <a:spcPts val="0"/>
              </a:spcBef>
              <a:spcAft>
                <a:spcPts val="0"/>
              </a:spcAft>
              <a:buClr>
                <a:schemeClr val="dk1"/>
              </a:buClr>
              <a:buSzPts val="900"/>
              <a:buFont typeface="Calibri"/>
              <a:buAutoNum type="alphaLcParenBoth"/>
            </a:pPr>
            <a:r>
              <a:rPr lang="en" sz="900" dirty="0">
                <a:solidFill>
                  <a:schemeClr val="dk1"/>
                </a:solidFill>
                <a:latin typeface="Calibri"/>
                <a:ea typeface="Calibri"/>
                <a:cs typeface="Calibri"/>
                <a:sym typeface="Calibri"/>
              </a:rPr>
              <a:t>GPS map along with timestamp.</a:t>
            </a:r>
            <a:endParaRPr sz="1100" dirty="0"/>
          </a:p>
          <a:p>
            <a:pPr marL="0" marR="0" lvl="0" indent="0" algn="l" rtl="0">
              <a:spcBef>
                <a:spcPts val="0"/>
              </a:spcBef>
              <a:spcAft>
                <a:spcPts val="0"/>
              </a:spcAft>
              <a:buNone/>
            </a:pPr>
            <a:r>
              <a:rPr lang="en" sz="900" b="1" u="sng" dirty="0">
                <a:solidFill>
                  <a:schemeClr val="dk1"/>
                </a:solidFill>
                <a:latin typeface="Calibri"/>
                <a:ea typeface="Calibri"/>
                <a:cs typeface="Calibri"/>
                <a:sym typeface="Calibri"/>
              </a:rPr>
              <a:t>The plot reveals</a:t>
            </a:r>
            <a:r>
              <a:rPr lang="en" sz="900" dirty="0">
                <a:solidFill>
                  <a:schemeClr val="dk1"/>
                </a:solidFill>
                <a:latin typeface="Calibri"/>
                <a:ea typeface="Calibri"/>
                <a:cs typeface="Calibri"/>
                <a:sym typeface="Calibri"/>
              </a:rPr>
              <a:t>:</a:t>
            </a:r>
            <a:endParaRPr sz="1100" dirty="0"/>
          </a:p>
          <a:p>
            <a:pPr marL="0" marR="0" lvl="0" indent="0" algn="l" rtl="0">
              <a:spcBef>
                <a:spcPts val="0"/>
              </a:spcBef>
              <a:spcAft>
                <a:spcPts val="0"/>
              </a:spcAft>
              <a:buNone/>
            </a:pPr>
            <a:r>
              <a:rPr lang="en" sz="900" dirty="0">
                <a:solidFill>
                  <a:schemeClr val="dk1"/>
                </a:solidFill>
                <a:latin typeface="Calibri"/>
                <a:ea typeface="Calibri"/>
                <a:cs typeface="Calibri"/>
                <a:sym typeface="Calibri"/>
              </a:rPr>
              <a:t>The source is </a:t>
            </a:r>
            <a:r>
              <a:rPr lang="en" sz="900" dirty="0">
                <a:solidFill>
                  <a:schemeClr val="dk1"/>
                </a:solidFill>
                <a:latin typeface="Calibri"/>
                <a:cs typeface="Calibri"/>
                <a:sym typeface="Calibri"/>
              </a:rPr>
              <a:t>travelling at an average of around </a:t>
            </a:r>
            <a:r>
              <a:rPr lang="en" sz="900" dirty="0">
                <a:solidFill>
                  <a:schemeClr val="dk1"/>
                </a:solidFill>
                <a:latin typeface="Calibri"/>
                <a:ea typeface="Calibri"/>
                <a:cs typeface="Calibri"/>
                <a:sym typeface="Calibri"/>
              </a:rPr>
              <a:t>100-200m </a:t>
            </a:r>
            <a:endParaRPr sz="1100" dirty="0"/>
          </a:p>
          <a:p>
            <a:pPr marL="0" marR="0" lvl="0" indent="0" algn="l" rtl="0">
              <a:spcBef>
                <a:spcPts val="0"/>
              </a:spcBef>
              <a:spcAft>
                <a:spcPts val="0"/>
              </a:spcAft>
              <a:buNone/>
            </a:pPr>
            <a:r>
              <a:rPr lang="en" sz="900" dirty="0">
                <a:solidFill>
                  <a:schemeClr val="dk1"/>
                </a:solidFill>
                <a:latin typeface="Calibri"/>
                <a:ea typeface="Calibri"/>
                <a:cs typeface="Calibri"/>
                <a:sym typeface="Calibri"/>
              </a:rPr>
              <a:t>At 21:12 the distance travelled shot up to 750m, and then at 21:19 to 1.6km</a:t>
            </a:r>
            <a:endParaRPr sz="1100" dirty="0"/>
          </a:p>
          <a:p>
            <a:pPr marL="127000" marR="0" lvl="0" indent="-120650" algn="l" rtl="0">
              <a:spcBef>
                <a:spcPts val="0"/>
              </a:spcBef>
              <a:spcAft>
                <a:spcPts val="0"/>
              </a:spcAft>
              <a:buClr>
                <a:schemeClr val="dk1"/>
              </a:buClr>
              <a:buSzPts val="900"/>
              <a:buFont typeface="Arial"/>
              <a:buChar char="•"/>
            </a:pPr>
            <a:r>
              <a:rPr lang="en" sz="900" dirty="0">
                <a:solidFill>
                  <a:schemeClr val="dk1"/>
                </a:solidFill>
                <a:latin typeface="Calibri"/>
                <a:ea typeface="Calibri"/>
                <a:cs typeface="Calibri"/>
                <a:sym typeface="Calibri"/>
              </a:rPr>
              <a:t>If you combine the </a:t>
            </a:r>
            <a:r>
              <a:rPr lang="en-GB" sz="900" dirty="0">
                <a:solidFill>
                  <a:schemeClr val="dk1"/>
                </a:solidFill>
                <a:latin typeface="Calibri"/>
                <a:ea typeface="Calibri"/>
                <a:cs typeface="Calibri"/>
                <a:sym typeface="Calibri"/>
              </a:rPr>
              <a:t>d</a:t>
            </a:r>
            <a:r>
              <a:rPr lang="en" sz="900" dirty="0">
                <a:solidFill>
                  <a:schemeClr val="dk1"/>
                </a:solidFill>
                <a:latin typeface="Calibri"/>
                <a:ea typeface="Calibri"/>
                <a:cs typeface="Calibri"/>
                <a:sym typeface="Calibri"/>
              </a:rPr>
              <a:t>istance </a:t>
            </a:r>
            <a:r>
              <a:rPr lang="en-GB" sz="900" dirty="0">
                <a:solidFill>
                  <a:schemeClr val="dk1"/>
                </a:solidFill>
                <a:latin typeface="Calibri"/>
                <a:ea typeface="Calibri"/>
                <a:cs typeface="Calibri"/>
                <a:sym typeface="Calibri"/>
              </a:rPr>
              <a:t>t</a:t>
            </a:r>
            <a:r>
              <a:rPr lang="en" sz="900" dirty="0">
                <a:solidFill>
                  <a:schemeClr val="dk1"/>
                </a:solidFill>
                <a:latin typeface="Calibri"/>
                <a:ea typeface="Calibri"/>
                <a:cs typeface="Calibri"/>
                <a:sym typeface="Calibri"/>
              </a:rPr>
              <a:t>ravelled from</a:t>
            </a:r>
            <a:r>
              <a:rPr lang="en" sz="900" dirty="0">
                <a:solidFill>
                  <a:srgbClr val="0070C0"/>
                </a:solidFill>
                <a:latin typeface="Calibri"/>
                <a:ea typeface="Calibri"/>
                <a:cs typeface="Calibri"/>
                <a:sym typeface="Calibri"/>
              </a:rPr>
              <a:t> </a:t>
            </a:r>
            <a:r>
              <a:rPr lang="en" sz="900" dirty="0">
                <a:solidFill>
                  <a:schemeClr val="dk1"/>
                </a:solidFill>
                <a:latin typeface="Calibri"/>
                <a:ea typeface="Calibri"/>
                <a:cs typeface="Calibri"/>
                <a:sym typeface="Calibri"/>
              </a:rPr>
              <a:t>the GPS location, GPS Map and Average Speed – we can derive the state of </a:t>
            </a:r>
            <a:r>
              <a:rPr lang="en" sz="900" dirty="0">
                <a:solidFill>
                  <a:schemeClr val="dk1"/>
                </a:solidFill>
                <a:highlight>
                  <a:srgbClr val="FFFFFF"/>
                </a:highlight>
                <a:latin typeface="Calibri"/>
                <a:ea typeface="Calibri"/>
                <a:cs typeface="Calibri"/>
                <a:sym typeface="Calibri"/>
              </a:rPr>
              <a:t>the</a:t>
            </a:r>
            <a:r>
              <a:rPr lang="en" sz="900" dirty="0">
                <a:solidFill>
                  <a:schemeClr val="dk1"/>
                </a:solidFill>
                <a:latin typeface="Calibri"/>
                <a:ea typeface="Calibri"/>
                <a:cs typeface="Calibri"/>
                <a:sym typeface="Calibri"/>
              </a:rPr>
              <a:t> source: </a:t>
            </a:r>
            <a:endParaRPr sz="1100" dirty="0"/>
          </a:p>
          <a:p>
            <a:pPr marL="469900" marR="0" lvl="1" indent="-120650" algn="l" rtl="0">
              <a:spcBef>
                <a:spcPts val="0"/>
              </a:spcBef>
              <a:spcAft>
                <a:spcPts val="0"/>
              </a:spcAft>
              <a:buClr>
                <a:schemeClr val="dk1"/>
              </a:buClr>
              <a:buSzPts val="900"/>
              <a:buFont typeface="Arial"/>
              <a:buChar char="•"/>
            </a:pPr>
            <a:r>
              <a:rPr lang="en" sz="900" b="0" i="0" u="none" strike="noStrike" cap="none" dirty="0">
                <a:solidFill>
                  <a:schemeClr val="dk1"/>
                </a:solidFill>
                <a:latin typeface="Calibri"/>
                <a:ea typeface="Calibri"/>
                <a:cs typeface="Calibri"/>
                <a:sym typeface="Calibri"/>
              </a:rPr>
              <a:t>walking/cycling: (depending on average distance), </a:t>
            </a:r>
            <a:endParaRPr sz="1100" dirty="0"/>
          </a:p>
          <a:p>
            <a:pPr marL="469900" marR="0" lvl="1" indent="-120650" algn="l" rtl="0">
              <a:spcBef>
                <a:spcPts val="0"/>
              </a:spcBef>
              <a:spcAft>
                <a:spcPts val="0"/>
              </a:spcAft>
              <a:buClr>
                <a:schemeClr val="dk1"/>
              </a:buClr>
              <a:buSzPts val="900"/>
              <a:buFont typeface="Arial"/>
              <a:buChar char="•"/>
            </a:pPr>
            <a:r>
              <a:rPr lang="en" sz="900" b="0" i="0" u="none" strike="noStrike" cap="none" dirty="0">
                <a:solidFill>
                  <a:schemeClr val="dk1"/>
                </a:solidFill>
                <a:latin typeface="Calibri"/>
                <a:ea typeface="Calibri"/>
                <a:cs typeface="Calibri"/>
                <a:sym typeface="Calibri"/>
              </a:rPr>
              <a:t>Driving:  higher average distance and GPS path shows public road, </a:t>
            </a:r>
            <a:r>
              <a:rPr lang="en" sz="900" b="1" i="0" u="none" strike="noStrike" cap="none" dirty="0">
                <a:solidFill>
                  <a:schemeClr val="dk1"/>
                </a:solidFill>
                <a:latin typeface="Calibri"/>
                <a:ea typeface="Calibri"/>
                <a:cs typeface="Calibri"/>
                <a:sym typeface="Calibri"/>
              </a:rPr>
              <a:t>or</a:t>
            </a:r>
            <a:r>
              <a:rPr lang="en" sz="900" b="0" i="0" u="none" strike="noStrike" cap="none" dirty="0">
                <a:solidFill>
                  <a:schemeClr val="dk1"/>
                </a:solidFill>
                <a:latin typeface="Calibri"/>
                <a:ea typeface="Calibri"/>
                <a:cs typeface="Calibri"/>
                <a:sym typeface="Calibri"/>
              </a:rPr>
              <a:t> </a:t>
            </a:r>
            <a:endParaRPr sz="1100" dirty="0"/>
          </a:p>
          <a:p>
            <a:pPr marL="469900" marR="0" lvl="1" indent="-120650" algn="l" rtl="0">
              <a:spcBef>
                <a:spcPts val="0"/>
              </a:spcBef>
              <a:spcAft>
                <a:spcPts val="0"/>
              </a:spcAft>
              <a:buClr>
                <a:schemeClr val="dk1"/>
              </a:buClr>
              <a:buSzPts val="900"/>
              <a:buFont typeface="Arial"/>
              <a:buChar char="•"/>
            </a:pPr>
            <a:r>
              <a:rPr lang="en" sz="900" b="0" i="0" u="none" strike="noStrike" cap="none" dirty="0">
                <a:solidFill>
                  <a:schemeClr val="dk1"/>
                </a:solidFill>
                <a:latin typeface="Calibri"/>
                <a:ea typeface="Calibri"/>
                <a:cs typeface="Calibri"/>
                <a:sym typeface="Calibri"/>
              </a:rPr>
              <a:t>on public transportation: higher average speed and GPS path shows tram or rail track</a:t>
            </a:r>
            <a:endParaRPr sz="1100" dirty="0"/>
          </a:p>
        </p:txBody>
      </p:sp>
      <p:sp>
        <p:nvSpPr>
          <p:cNvPr id="273" name="Google Shape;273;p33"/>
          <p:cNvSpPr txBox="1"/>
          <p:nvPr/>
        </p:nvSpPr>
        <p:spPr>
          <a:xfrm>
            <a:off x="-1" y="3917904"/>
            <a:ext cx="3844485" cy="1225595"/>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chemeClr val="dk1"/>
                </a:solidFill>
                <a:latin typeface="Calibri"/>
                <a:ea typeface="Calibri"/>
                <a:cs typeface="Calibri"/>
                <a:sym typeface="Calibri"/>
              </a:rPr>
              <a:t>The plot on the right shows the number of Bluetooth </a:t>
            </a:r>
            <a:r>
              <a:rPr lang="en" sz="900" dirty="0">
                <a:solidFill>
                  <a:schemeClr val="dk1"/>
                </a:solidFill>
                <a:latin typeface="Calibri"/>
                <a:cs typeface="Calibri"/>
                <a:sym typeface="Calibri"/>
              </a:rPr>
              <a:t>devices nearby </a:t>
            </a:r>
            <a:r>
              <a:rPr lang="en-GB" sz="900" dirty="0">
                <a:solidFill>
                  <a:schemeClr val="dk1"/>
                </a:solidFill>
                <a:latin typeface="Calibri"/>
                <a:cs typeface="Calibri"/>
                <a:sym typeface="Calibri"/>
              </a:rPr>
              <a:t>after</a:t>
            </a:r>
            <a:r>
              <a:rPr lang="en" sz="900" dirty="0">
                <a:solidFill>
                  <a:schemeClr val="dk1"/>
                </a:solidFill>
                <a:latin typeface="Calibri"/>
                <a:cs typeface="Calibri"/>
                <a:sym typeface="Calibri"/>
              </a:rPr>
              <a:t> each proximity scan by the source. </a:t>
            </a:r>
            <a:endParaRPr sz="900" dirty="0">
              <a:solidFill>
                <a:schemeClr val="dk1"/>
              </a:solidFill>
              <a:latin typeface="Calibri"/>
              <a:cs typeface="Calibri"/>
            </a:endParaRPr>
          </a:p>
          <a:p>
            <a:pPr marL="0" marR="0" lvl="0" indent="0" algn="l" rtl="0">
              <a:spcBef>
                <a:spcPts val="0"/>
              </a:spcBef>
              <a:spcAft>
                <a:spcPts val="0"/>
              </a:spcAft>
              <a:buNone/>
            </a:pPr>
            <a:r>
              <a:rPr lang="en" sz="900" b="1" u="sng" dirty="0">
                <a:solidFill>
                  <a:schemeClr val="dk1"/>
                </a:solidFill>
                <a:latin typeface="Calibri"/>
                <a:ea typeface="Calibri"/>
                <a:cs typeface="Calibri"/>
                <a:sym typeface="Calibri"/>
              </a:rPr>
              <a:t>The plot reveals</a:t>
            </a:r>
            <a:r>
              <a:rPr lang="en" sz="900" dirty="0">
                <a:solidFill>
                  <a:schemeClr val="dk1"/>
                </a:solidFill>
                <a:latin typeface="Calibri"/>
                <a:ea typeface="Calibri"/>
                <a:cs typeface="Calibri"/>
                <a:sym typeface="Calibri"/>
              </a:rPr>
              <a:t>:</a:t>
            </a:r>
            <a:endParaRPr sz="1100" dirty="0"/>
          </a:p>
          <a:p>
            <a:pPr marL="127000" marR="0" lvl="0" indent="-120650" algn="l" rtl="0">
              <a:spcBef>
                <a:spcPts val="0"/>
              </a:spcBef>
              <a:spcAft>
                <a:spcPts val="0"/>
              </a:spcAft>
              <a:buClr>
                <a:schemeClr val="dk1"/>
              </a:buClr>
              <a:buSzPts val="900"/>
              <a:buFont typeface="Arial"/>
              <a:buChar char="•"/>
            </a:pPr>
            <a:r>
              <a:rPr lang="en" sz="900" dirty="0">
                <a:solidFill>
                  <a:schemeClr val="dk1"/>
                </a:solidFill>
                <a:latin typeface="Calibri"/>
                <a:ea typeface="Calibri"/>
                <a:cs typeface="Calibri"/>
                <a:sym typeface="Calibri"/>
              </a:rPr>
              <a:t>On average, the number of Bluetooth devices around the source is 15-20 </a:t>
            </a:r>
            <a:endParaRPr sz="1100" dirty="0"/>
          </a:p>
          <a:p>
            <a:pPr marL="127000" marR="0" lvl="0" indent="-120650" algn="l" rtl="0">
              <a:spcBef>
                <a:spcPts val="0"/>
              </a:spcBef>
              <a:spcAft>
                <a:spcPts val="0"/>
              </a:spcAft>
              <a:buClr>
                <a:schemeClr val="dk1"/>
              </a:buClr>
              <a:buSzPts val="900"/>
              <a:buFont typeface="Arial"/>
              <a:buChar char="•"/>
            </a:pPr>
            <a:r>
              <a:rPr lang="en" sz="900" dirty="0">
                <a:solidFill>
                  <a:schemeClr val="dk1"/>
                </a:solidFill>
                <a:highlight>
                  <a:srgbClr val="FFFFFF"/>
                </a:highlight>
                <a:latin typeface="Calibri"/>
                <a:ea typeface="Calibri"/>
                <a:cs typeface="Calibri"/>
                <a:sym typeface="Calibri"/>
              </a:rPr>
              <a:t>At</a:t>
            </a:r>
            <a:r>
              <a:rPr lang="en" sz="900" dirty="0">
                <a:solidFill>
                  <a:schemeClr val="dk1"/>
                </a:solidFill>
                <a:latin typeface="Calibri"/>
                <a:ea typeface="Calibri"/>
                <a:cs typeface="Calibri"/>
                <a:sym typeface="Calibri"/>
              </a:rPr>
              <a:t> 20:41 and 21:14, the number of devices shot up to 49. </a:t>
            </a:r>
            <a:endParaRPr sz="1100" dirty="0"/>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900" dirty="0">
                <a:solidFill>
                  <a:schemeClr val="dk1"/>
                </a:solidFill>
                <a:latin typeface="Calibri"/>
                <a:ea typeface="Calibri"/>
                <a:cs typeface="Calibri"/>
                <a:sym typeface="Calibri"/>
              </a:rPr>
              <a:t>When we combine this information with GPS location, we can interpret the source surroundings such as </a:t>
            </a:r>
            <a:r>
              <a:rPr lang="en" sz="900" b="1" dirty="0">
                <a:solidFill>
                  <a:schemeClr val="dk1"/>
                </a:solidFill>
                <a:latin typeface="Calibri"/>
                <a:ea typeface="Calibri"/>
                <a:cs typeface="Calibri"/>
                <a:sym typeface="Calibri"/>
              </a:rPr>
              <a:t>Crowded or Non-crowded </a:t>
            </a:r>
            <a:r>
              <a:rPr lang="en" sz="900" dirty="0">
                <a:solidFill>
                  <a:schemeClr val="dk1"/>
                </a:solidFill>
                <a:latin typeface="Calibri"/>
                <a:ea typeface="Calibri"/>
                <a:cs typeface="Calibri"/>
                <a:sym typeface="Calibri"/>
              </a:rPr>
              <a:t>places</a:t>
            </a:r>
            <a:endParaRPr sz="1100" dirty="0"/>
          </a:p>
        </p:txBody>
      </p:sp>
      <p:sp>
        <p:nvSpPr>
          <p:cNvPr id="274" name="Google Shape;274;p33"/>
          <p:cNvSpPr txBox="1"/>
          <p:nvPr/>
        </p:nvSpPr>
        <p:spPr>
          <a:xfrm>
            <a:off x="6765079" y="3796979"/>
            <a:ext cx="2378921" cy="1315744"/>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chemeClr val="dk1"/>
                </a:solidFill>
                <a:latin typeface="Calibri"/>
                <a:ea typeface="Calibri"/>
                <a:cs typeface="Calibri"/>
                <a:sym typeface="Calibri"/>
              </a:rPr>
              <a:t>The key takeaway from these examples are: </a:t>
            </a:r>
            <a:endParaRPr sz="1100" dirty="0"/>
          </a:p>
          <a:p>
            <a:pPr marL="177800" marR="0" lvl="0" indent="-171450" algn="l" rtl="0">
              <a:spcBef>
                <a:spcPts val="0"/>
              </a:spcBef>
              <a:spcAft>
                <a:spcPts val="0"/>
              </a:spcAft>
              <a:buClr>
                <a:schemeClr val="dk1"/>
              </a:buClr>
              <a:buSzPts val="900"/>
              <a:buFont typeface="Calibri"/>
              <a:buAutoNum type="alphaLcParenBoth"/>
            </a:pPr>
            <a:r>
              <a:rPr lang="en" sz="900" dirty="0">
                <a:solidFill>
                  <a:schemeClr val="dk1"/>
                </a:solidFill>
                <a:latin typeface="Calibri"/>
                <a:ea typeface="Calibri"/>
                <a:cs typeface="Calibri"/>
                <a:sym typeface="Calibri"/>
              </a:rPr>
              <a:t>Source State (Walking/cycling/driving and public </a:t>
            </a:r>
            <a:r>
              <a:rPr lang="en" sz="900" dirty="0">
                <a:solidFill>
                  <a:schemeClr val="dk1"/>
                </a:solidFill>
                <a:latin typeface="Calibri"/>
                <a:cs typeface="Calibri"/>
                <a:sym typeface="Calibri"/>
              </a:rPr>
              <a:t>transportation)</a:t>
            </a:r>
            <a:endParaRPr sz="900" dirty="0">
              <a:solidFill>
                <a:schemeClr val="dk1"/>
              </a:solidFill>
              <a:latin typeface="Calibri"/>
              <a:cs typeface="Calibri"/>
              <a:sym typeface="Calibri"/>
            </a:endParaRPr>
          </a:p>
          <a:p>
            <a:pPr marL="177800" marR="0" lvl="0" indent="-171450" algn="l" rtl="0">
              <a:spcBef>
                <a:spcPts val="0"/>
              </a:spcBef>
              <a:spcAft>
                <a:spcPts val="0"/>
              </a:spcAft>
              <a:buClr>
                <a:schemeClr val="dk1"/>
              </a:buClr>
              <a:buSzPts val="900"/>
              <a:buFont typeface="Calibri"/>
              <a:buAutoNum type="alphaLcParenBoth"/>
            </a:pPr>
            <a:r>
              <a:rPr lang="en" sz="900" dirty="0">
                <a:solidFill>
                  <a:schemeClr val="dk1"/>
                </a:solidFill>
                <a:latin typeface="Calibri"/>
                <a:cs typeface="Calibri"/>
                <a:sym typeface="Calibri"/>
              </a:rPr>
              <a:t>Source Surroundings context: crowded/uncrowded - helps the command centre make an appropriate judgement call as to whether or not a person should be alerted. Hence increasing the potential </a:t>
            </a:r>
            <a:r>
              <a:rPr lang="en" sz="900" dirty="0">
                <a:solidFill>
                  <a:schemeClr val="dk1"/>
                </a:solidFill>
                <a:latin typeface="Calibri"/>
                <a:ea typeface="Calibri"/>
                <a:cs typeface="Calibri"/>
                <a:sym typeface="Calibri"/>
              </a:rPr>
              <a:t>to minimize false alerts.</a:t>
            </a:r>
            <a:endParaRPr sz="1100" dirty="0"/>
          </a:p>
          <a:p>
            <a:pPr marL="177800" marR="0" lvl="0" indent="-114300" algn="l" rtl="0">
              <a:spcBef>
                <a:spcPts val="0"/>
              </a:spcBef>
              <a:spcAft>
                <a:spcPts val="0"/>
              </a:spcAft>
              <a:buClr>
                <a:schemeClr val="dk1"/>
              </a:buClr>
              <a:buSzPts val="900"/>
              <a:buFont typeface="Calibri"/>
              <a:buNone/>
            </a:pPr>
            <a:endParaRPr sz="900" dirty="0">
              <a:solidFill>
                <a:schemeClr val="dk1"/>
              </a:solidFill>
              <a:latin typeface="Calibri"/>
              <a:ea typeface="Calibri"/>
              <a:cs typeface="Calibri"/>
              <a:sym typeface="Calibri"/>
            </a:endParaRPr>
          </a:p>
        </p:txBody>
      </p:sp>
      <p:sp>
        <p:nvSpPr>
          <p:cNvPr id="275" name="Google Shape;275;p33"/>
          <p:cNvSpPr txBox="1"/>
          <p:nvPr/>
        </p:nvSpPr>
        <p:spPr>
          <a:xfrm>
            <a:off x="6761778" y="3492769"/>
            <a:ext cx="2378921" cy="276999"/>
          </a:xfrm>
          <a:prstGeom prst="rect">
            <a:avLst/>
          </a:prstGeom>
          <a:solidFill>
            <a:srgbClr val="C4BD9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Key Takeaway from this slide</a:t>
            </a:r>
            <a:endParaRPr sz="1100" dirty="0"/>
          </a:p>
        </p:txBody>
      </p:sp>
      <p:sp>
        <p:nvSpPr>
          <p:cNvPr id="3" name="Slide Number Placeholder 2">
            <a:extLst>
              <a:ext uri="{FF2B5EF4-FFF2-40B4-BE49-F238E27FC236}">
                <a16:creationId xmlns:a16="http://schemas.microsoft.com/office/drawing/2014/main" id="{5131CB7E-E298-4809-AF69-8ECB1D7312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Rectangle 3">
            <a:extLst>
              <a:ext uri="{FF2B5EF4-FFF2-40B4-BE49-F238E27FC236}">
                <a16:creationId xmlns:a16="http://schemas.microsoft.com/office/drawing/2014/main" id="{6E73BFD8-85AB-4F5F-9E11-8DE697294E6D}"/>
              </a:ext>
            </a:extLst>
          </p:cNvPr>
          <p:cNvSpPr/>
          <p:nvPr/>
        </p:nvSpPr>
        <p:spPr>
          <a:xfrm>
            <a:off x="-6455" y="442768"/>
            <a:ext cx="3651181" cy="646331"/>
          </a:xfrm>
          <a:prstGeom prst="rect">
            <a:avLst/>
          </a:prstGeom>
        </p:spPr>
        <p:txBody>
          <a:bodyPr wrap="square">
            <a:spAutoFit/>
          </a:bodyPr>
          <a:lstStyle/>
          <a:p>
            <a:pPr lvl="0"/>
            <a:r>
              <a:rPr lang="en-GB" sz="900" b="1" dirty="0">
                <a:solidFill>
                  <a:schemeClr val="dk1"/>
                </a:solidFill>
                <a:latin typeface="Calibri"/>
                <a:ea typeface="Calibri"/>
                <a:cs typeface="Calibri"/>
                <a:sym typeface="Calibri"/>
              </a:rPr>
              <a:t>The GPS maps</a:t>
            </a:r>
            <a:r>
              <a:rPr lang="en-GB" sz="900" dirty="0">
                <a:solidFill>
                  <a:schemeClr val="dk1"/>
                </a:solidFill>
                <a:latin typeface="Calibri"/>
                <a:ea typeface="Calibri"/>
                <a:cs typeface="Calibri"/>
                <a:sym typeface="Calibri"/>
              </a:rPr>
              <a:t> are useful because </a:t>
            </a:r>
            <a:r>
              <a:rPr lang="en-GB" sz="900" dirty="0">
                <a:solidFill>
                  <a:schemeClr val="dk1"/>
                </a:solidFill>
                <a:latin typeface="Calibri"/>
                <a:cs typeface="Calibri"/>
                <a:sym typeface="Calibri"/>
              </a:rPr>
              <a:t>they give context as to where the COVID-19 patient has been in the p</a:t>
            </a:r>
            <a:r>
              <a:rPr lang="en-GB" sz="900" dirty="0">
                <a:solidFill>
                  <a:schemeClr val="dk1"/>
                </a:solidFill>
                <a:latin typeface="Calibri"/>
                <a:ea typeface="Calibri"/>
                <a:cs typeface="Calibri"/>
                <a:sym typeface="Calibri"/>
              </a:rPr>
              <a:t>ast. But when we combine GPS Information with other analytics much deeper context can be derived. Two examples are provided below: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p:nvPr/>
        </p:nvSpPr>
        <p:spPr>
          <a:xfrm>
            <a:off x="0" y="0"/>
            <a:ext cx="9144000" cy="438581"/>
          </a:xfrm>
          <a:prstGeom prst="rect">
            <a:avLst/>
          </a:prstGeom>
          <a:solidFill>
            <a:srgbClr val="E7135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a:solidFill>
                  <a:schemeClr val="dk1"/>
                </a:solidFill>
                <a:latin typeface="Calibri"/>
                <a:ea typeface="Calibri"/>
                <a:cs typeface="Calibri"/>
                <a:sym typeface="Calibri"/>
              </a:rPr>
              <a:t>Conclusions &amp; Next Steps</a:t>
            </a:r>
            <a:endParaRPr sz="1100" dirty="0"/>
          </a:p>
        </p:txBody>
      </p:sp>
      <p:sp>
        <p:nvSpPr>
          <p:cNvPr id="281" name="Google Shape;281;p34"/>
          <p:cNvSpPr txBox="1"/>
          <p:nvPr/>
        </p:nvSpPr>
        <p:spPr>
          <a:xfrm>
            <a:off x="0" y="438574"/>
            <a:ext cx="9144000" cy="2584952"/>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u="sng" dirty="0">
                <a:solidFill>
                  <a:schemeClr val="dk1"/>
                </a:solidFill>
                <a:latin typeface="Calibri"/>
                <a:ea typeface="Calibri"/>
                <a:cs typeface="Calibri"/>
                <a:sym typeface="Calibri"/>
              </a:rPr>
              <a:t>Conclusions:</a:t>
            </a:r>
            <a:endParaRPr sz="1000" dirty="0">
              <a:solidFill>
                <a:schemeClr val="dk1"/>
              </a:solidFill>
              <a:latin typeface="Calibri"/>
              <a:cs typeface="Calibri"/>
            </a:endParaRPr>
          </a:p>
          <a:p>
            <a:pPr marL="215900" marR="0" lvl="0" indent="-222250" algn="l" rtl="0">
              <a:spcBef>
                <a:spcPts val="0"/>
              </a:spcBef>
              <a:spcAft>
                <a:spcPts val="0"/>
              </a:spcAft>
              <a:buClr>
                <a:srgbClr val="0070C0"/>
              </a:buClr>
              <a:buSzPts val="1100"/>
              <a:buFont typeface="Arial"/>
              <a:buChar char="•"/>
            </a:pPr>
            <a:r>
              <a:rPr lang="en" sz="1000" dirty="0">
                <a:solidFill>
                  <a:srgbClr val="0070C0"/>
                </a:solidFill>
                <a:latin typeface="Calibri"/>
                <a:ea typeface="Calibri"/>
                <a:cs typeface="Calibri"/>
                <a:sym typeface="Calibri"/>
              </a:rPr>
              <a:t>RSSI Model:</a:t>
            </a:r>
            <a:r>
              <a:rPr lang="en" sz="1000" dirty="0">
                <a:solidFill>
                  <a:schemeClr val="dk1"/>
                </a:solidFill>
                <a:latin typeface="Calibri"/>
                <a:ea typeface="Calibri"/>
                <a:cs typeface="Calibri"/>
                <a:sym typeface="Calibri"/>
              </a:rPr>
              <a:t> addressing  unreliability, we proposed a primitive </a:t>
            </a:r>
            <a:r>
              <a:rPr lang="en-US" sz="1000" dirty="0">
                <a:solidFill>
                  <a:schemeClr val="dk1"/>
                </a:solidFill>
                <a:latin typeface="Calibri"/>
                <a:ea typeface="Calibri"/>
                <a:cs typeface="Calibri"/>
                <a:sym typeface="Calibri"/>
              </a:rPr>
              <a:t>regression </a:t>
            </a:r>
            <a:r>
              <a:rPr lang="en" sz="1000" dirty="0">
                <a:solidFill>
                  <a:schemeClr val="dk1"/>
                </a:solidFill>
                <a:latin typeface="Calibri"/>
                <a:ea typeface="Calibri"/>
                <a:cs typeface="Calibri"/>
                <a:sym typeface="Calibri"/>
              </a:rPr>
              <a:t>model for distance calculations </a:t>
            </a:r>
            <a:r>
              <a:rPr lang="en" sz="1000" dirty="0">
                <a:solidFill>
                  <a:schemeClr val="dk1"/>
                </a:solidFill>
                <a:latin typeface="Calibri"/>
                <a:cs typeface="Calibri"/>
                <a:sym typeface="Calibri"/>
              </a:rPr>
              <a:t>using RSSI. This model has the potential to enhance</a:t>
            </a:r>
            <a:r>
              <a:rPr lang="en-GB" sz="1000" dirty="0">
                <a:solidFill>
                  <a:schemeClr val="dk1"/>
                </a:solidFill>
                <a:latin typeface="Calibri"/>
                <a:cs typeface="Calibri"/>
                <a:sym typeface="Calibri"/>
              </a:rPr>
              <a:t> and derive </a:t>
            </a:r>
            <a:r>
              <a:rPr lang="en" sz="1000" dirty="0">
                <a:solidFill>
                  <a:schemeClr val="dk1"/>
                </a:solidFill>
                <a:latin typeface="Calibri"/>
                <a:cs typeface="Calibri"/>
                <a:sym typeface="Calibri"/>
              </a:rPr>
              <a:t>deeper contact context (</a:t>
            </a:r>
            <a:r>
              <a:rPr lang="en-GB" sz="1000" dirty="0">
                <a:solidFill>
                  <a:schemeClr val="dk1"/>
                </a:solidFill>
                <a:latin typeface="Calibri"/>
                <a:cs typeface="Calibri"/>
                <a:sym typeface="Calibri"/>
              </a:rPr>
              <a:t>floor levels/orientation/obstruction, etc.) </a:t>
            </a:r>
            <a:r>
              <a:rPr lang="en" sz="1000" dirty="0">
                <a:solidFill>
                  <a:schemeClr val="dk1"/>
                </a:solidFill>
                <a:latin typeface="Calibri"/>
                <a:cs typeface="Calibri"/>
                <a:sym typeface="Calibri"/>
              </a:rPr>
              <a:t>by leveraging </a:t>
            </a:r>
            <a:r>
              <a:rPr lang="en-GB" sz="1000" dirty="0">
                <a:solidFill>
                  <a:schemeClr val="dk1"/>
                </a:solidFill>
                <a:latin typeface="Calibri"/>
                <a:cs typeface="Calibri"/>
                <a:sym typeface="Calibri"/>
              </a:rPr>
              <a:t>other mobile </a:t>
            </a:r>
            <a:r>
              <a:rPr lang="en" sz="1000" dirty="0">
                <a:solidFill>
                  <a:schemeClr val="dk1"/>
                </a:solidFill>
                <a:latin typeface="Calibri"/>
                <a:cs typeface="Calibri"/>
                <a:sym typeface="Calibri"/>
              </a:rPr>
              <a:t>sensors (</a:t>
            </a:r>
            <a:r>
              <a:rPr lang="en-GB" sz="1000" dirty="0">
                <a:solidFill>
                  <a:schemeClr val="dk1"/>
                </a:solidFill>
                <a:latin typeface="Calibri"/>
                <a:cs typeface="Calibri"/>
                <a:sym typeface="Calibri"/>
              </a:rPr>
              <a:t>e.g. compass, gyroscope, accelerometer, etc.)</a:t>
            </a:r>
            <a:r>
              <a:rPr lang="en" sz="1000" dirty="0">
                <a:solidFill>
                  <a:schemeClr val="dk1"/>
                </a:solidFill>
                <a:latin typeface="Calibri"/>
                <a:cs typeface="Calibri"/>
                <a:sym typeface="Calibri"/>
              </a:rPr>
              <a:t>.</a:t>
            </a:r>
            <a:endParaRPr sz="1000" dirty="0">
              <a:solidFill>
                <a:schemeClr val="dk1"/>
              </a:solidFill>
              <a:latin typeface="Calibri"/>
              <a:cs typeface="Calibri"/>
            </a:endParaRPr>
          </a:p>
          <a:p>
            <a:pPr marL="215900" marR="0" lvl="0" indent="-222250" algn="l" rtl="0">
              <a:spcBef>
                <a:spcPts val="0"/>
              </a:spcBef>
              <a:spcAft>
                <a:spcPts val="0"/>
              </a:spcAft>
              <a:buClr>
                <a:srgbClr val="0070C0"/>
              </a:buClr>
              <a:buSzPts val="1100"/>
              <a:buFont typeface="Arial"/>
              <a:buChar char="•"/>
            </a:pPr>
            <a:endParaRPr lang="en" sz="1000" dirty="0">
              <a:solidFill>
                <a:srgbClr val="0070C0"/>
              </a:solidFill>
              <a:latin typeface="Calibri"/>
              <a:ea typeface="Calibri"/>
              <a:cs typeface="Calibri"/>
              <a:sym typeface="Calibri"/>
            </a:endParaRPr>
          </a:p>
          <a:p>
            <a:pPr marL="215900" marR="0" lvl="0" indent="-222250" algn="l" rtl="0">
              <a:spcBef>
                <a:spcPts val="0"/>
              </a:spcBef>
              <a:spcAft>
                <a:spcPts val="0"/>
              </a:spcAft>
              <a:buClr>
                <a:srgbClr val="0070C0"/>
              </a:buClr>
              <a:buSzPts val="1100"/>
              <a:buFont typeface="Arial"/>
              <a:buChar char="•"/>
            </a:pPr>
            <a:r>
              <a:rPr lang="en" sz="1000" dirty="0">
                <a:solidFill>
                  <a:srgbClr val="0070C0"/>
                </a:solidFill>
                <a:latin typeface="Calibri"/>
                <a:ea typeface="Calibri"/>
                <a:cs typeface="Calibri"/>
                <a:sym typeface="Calibri"/>
              </a:rPr>
              <a:t>Visualizations for contact tracing:</a:t>
            </a:r>
            <a:r>
              <a:rPr lang="en" sz="1000" dirty="0">
                <a:solidFill>
                  <a:schemeClr val="dk1"/>
                </a:solidFill>
                <a:latin typeface="Calibri"/>
                <a:ea typeface="Calibri"/>
                <a:cs typeface="Calibri"/>
                <a:sym typeface="Calibri"/>
              </a:rPr>
              <a:t> </a:t>
            </a:r>
            <a:r>
              <a:rPr lang="en" sz="1000" dirty="0">
                <a:solidFill>
                  <a:schemeClr val="dk1"/>
                </a:solidFill>
                <a:latin typeface="Calibri"/>
                <a:cs typeface="Calibri"/>
                <a:sym typeface="Calibri"/>
              </a:rPr>
              <a:t>With the power of visualization</a:t>
            </a:r>
            <a:r>
              <a:rPr lang="en-GB" sz="1000" dirty="0">
                <a:solidFill>
                  <a:schemeClr val="dk1"/>
                </a:solidFill>
                <a:latin typeface="Calibri"/>
                <a:cs typeface="Calibri"/>
                <a:sym typeface="Calibri"/>
              </a:rPr>
              <a:t> techniques</a:t>
            </a:r>
            <a:r>
              <a:rPr lang="en" sz="1000" dirty="0">
                <a:solidFill>
                  <a:schemeClr val="dk1"/>
                </a:solidFill>
                <a:latin typeface="Calibri"/>
                <a:cs typeface="Calibri"/>
                <a:sym typeface="Calibri"/>
              </a:rPr>
              <a:t>,</a:t>
            </a:r>
            <a:r>
              <a:rPr lang="en" sz="1000" dirty="0">
                <a:solidFill>
                  <a:schemeClr val="dk1"/>
                </a:solidFill>
                <a:latin typeface="Calibri"/>
                <a:ea typeface="Calibri"/>
                <a:cs typeface="Calibri"/>
                <a:sym typeface="Calibri"/>
              </a:rPr>
              <a:t> we demonstrated that </a:t>
            </a:r>
            <a:r>
              <a:rPr lang="en" sz="1000" dirty="0">
                <a:solidFill>
                  <a:schemeClr val="dk1"/>
                </a:solidFill>
                <a:latin typeface="Calibri"/>
                <a:cs typeface="Calibri"/>
                <a:sym typeface="Calibri"/>
              </a:rPr>
              <a:t>Distance &amp; Time Duration </a:t>
            </a:r>
            <a:r>
              <a:rPr lang="en-GB" sz="1000" dirty="0">
                <a:solidFill>
                  <a:schemeClr val="dk1"/>
                </a:solidFill>
                <a:latin typeface="Calibri"/>
                <a:cs typeface="Calibri"/>
                <a:sym typeface="Calibri"/>
              </a:rPr>
              <a:t>f</a:t>
            </a:r>
            <a:r>
              <a:rPr lang="en" sz="1000" dirty="0">
                <a:solidFill>
                  <a:schemeClr val="dk1"/>
                </a:solidFill>
                <a:latin typeface="Calibri"/>
                <a:cs typeface="Calibri"/>
                <a:sym typeface="Calibri"/>
              </a:rPr>
              <a:t>ilter </a:t>
            </a:r>
            <a:r>
              <a:rPr lang="en" sz="1000" dirty="0">
                <a:solidFill>
                  <a:schemeClr val="dk1"/>
                </a:solidFill>
                <a:latin typeface="Calibri"/>
                <a:ea typeface="Calibri"/>
                <a:cs typeface="Calibri"/>
                <a:sym typeface="Calibri"/>
              </a:rPr>
              <a:t>can be used to precisely narrow down the contact network </a:t>
            </a:r>
            <a:r>
              <a:rPr lang="en-GB" sz="1000" dirty="0">
                <a:solidFill>
                  <a:schemeClr val="dk1"/>
                </a:solidFill>
                <a:latin typeface="Calibri"/>
                <a:ea typeface="Calibri"/>
                <a:cs typeface="Calibri"/>
                <a:sym typeface="Calibri"/>
              </a:rPr>
              <a:t>and hence minimizing the false alerts.</a:t>
            </a:r>
            <a:endParaRPr sz="1000" dirty="0"/>
          </a:p>
          <a:p>
            <a:pPr marL="215900" marR="0" lvl="0" indent="-222250" algn="l" rtl="0">
              <a:spcBef>
                <a:spcPts val="0"/>
              </a:spcBef>
              <a:spcAft>
                <a:spcPts val="0"/>
              </a:spcAft>
              <a:buClr>
                <a:srgbClr val="0070C0"/>
              </a:buClr>
              <a:buSzPts val="1100"/>
              <a:buFont typeface="Arial"/>
              <a:buChar char="•"/>
            </a:pPr>
            <a:endParaRPr lang="en" sz="1000" dirty="0">
              <a:solidFill>
                <a:srgbClr val="0070C0"/>
              </a:solidFill>
              <a:latin typeface="Calibri"/>
              <a:ea typeface="Calibri"/>
              <a:cs typeface="Calibri"/>
              <a:sym typeface="Calibri"/>
            </a:endParaRPr>
          </a:p>
          <a:p>
            <a:pPr marL="215900" marR="0" lvl="0" indent="-222250" algn="l" rtl="0">
              <a:spcBef>
                <a:spcPts val="0"/>
              </a:spcBef>
              <a:spcAft>
                <a:spcPts val="0"/>
              </a:spcAft>
              <a:buClr>
                <a:srgbClr val="0070C0"/>
              </a:buClr>
              <a:buSzPts val="1100"/>
              <a:buFont typeface="Arial"/>
              <a:buChar char="•"/>
            </a:pPr>
            <a:r>
              <a:rPr lang="en" sz="1000" dirty="0">
                <a:solidFill>
                  <a:srgbClr val="0070C0"/>
                </a:solidFill>
                <a:latin typeface="Calibri"/>
                <a:ea typeface="Calibri"/>
                <a:cs typeface="Calibri"/>
                <a:sym typeface="Calibri"/>
              </a:rPr>
              <a:t>Deeper Context:</a:t>
            </a:r>
            <a:r>
              <a:rPr lang="en" sz="1000" dirty="0">
                <a:solidFill>
                  <a:schemeClr val="dk1"/>
                </a:solidFill>
                <a:latin typeface="Calibri"/>
                <a:ea typeface="Calibri"/>
                <a:cs typeface="Calibri"/>
                <a:sym typeface="Calibri"/>
              </a:rPr>
              <a:t> we also demonstrated that applying analytics on top of proximity data can be used to derive richer context, which further helps in mi</a:t>
            </a:r>
            <a:r>
              <a:rPr lang="en-GB" sz="1000" dirty="0">
                <a:solidFill>
                  <a:schemeClr val="dk1"/>
                </a:solidFill>
                <a:latin typeface="Calibri"/>
                <a:ea typeface="Calibri"/>
                <a:cs typeface="Calibri"/>
                <a:sym typeface="Calibri"/>
              </a:rPr>
              <a:t>n</a:t>
            </a:r>
            <a:r>
              <a:rPr lang="en" sz="1000" dirty="0">
                <a:solidFill>
                  <a:schemeClr val="dk1"/>
                </a:solidFill>
                <a:latin typeface="Calibri"/>
                <a:ea typeface="Calibri"/>
                <a:cs typeface="Calibri"/>
                <a:sym typeface="Calibri"/>
              </a:rPr>
              <a:t>i</a:t>
            </a:r>
            <a:r>
              <a:rPr lang="en-GB" sz="1000" dirty="0">
                <a:solidFill>
                  <a:schemeClr val="dk1"/>
                </a:solidFill>
                <a:latin typeface="Calibri"/>
                <a:ea typeface="Calibri"/>
                <a:cs typeface="Calibri"/>
                <a:sym typeface="Calibri"/>
              </a:rPr>
              <a:t>mi</a:t>
            </a:r>
            <a:r>
              <a:rPr lang="en" sz="1000" dirty="0">
                <a:solidFill>
                  <a:schemeClr val="dk1"/>
                </a:solidFill>
                <a:latin typeface="Calibri"/>
                <a:ea typeface="Calibri"/>
                <a:cs typeface="Calibri"/>
                <a:sym typeface="Calibri"/>
              </a:rPr>
              <a:t>zing the false al</a:t>
            </a:r>
            <a:r>
              <a:rPr lang="en-GB" sz="1000" dirty="0">
                <a:solidFill>
                  <a:schemeClr val="dk1"/>
                </a:solidFill>
                <a:latin typeface="Calibri"/>
                <a:ea typeface="Calibri"/>
                <a:cs typeface="Calibri"/>
                <a:sym typeface="Calibri"/>
              </a:rPr>
              <a:t>erts.</a:t>
            </a:r>
            <a:endParaRPr sz="1000" dirty="0"/>
          </a:p>
          <a:p>
            <a:pPr lvl="0"/>
            <a:r>
              <a:rPr lang="en" sz="1000" dirty="0">
                <a:solidFill>
                  <a:schemeClr val="dk1"/>
                </a:solidFill>
                <a:latin typeface="Calibri"/>
                <a:ea typeface="Calibri"/>
                <a:cs typeface="Calibri"/>
                <a:sym typeface="Calibri"/>
              </a:rPr>
              <a:t>	</a:t>
            </a:r>
            <a:r>
              <a:rPr lang="en" sz="1000" dirty="0">
                <a:solidFill>
                  <a:srgbClr val="FF0000"/>
                </a:solidFill>
                <a:latin typeface="Calibri"/>
                <a:cs typeface="Calibri"/>
                <a:sym typeface="Calibri"/>
              </a:rPr>
              <a:t>A </a:t>
            </a:r>
            <a:r>
              <a:rPr lang="en-GB" sz="1000" dirty="0">
                <a:solidFill>
                  <a:srgbClr val="FF0000"/>
                </a:solidFill>
                <a:latin typeface="Calibri"/>
                <a:cs typeface="Calibri"/>
                <a:sym typeface="Calibri"/>
              </a:rPr>
              <a:t>p</a:t>
            </a:r>
            <a:r>
              <a:rPr lang="en" sz="1000" dirty="0">
                <a:solidFill>
                  <a:srgbClr val="FF0000"/>
                </a:solidFill>
                <a:latin typeface="Calibri"/>
                <a:cs typeface="Calibri"/>
                <a:sym typeface="Calibri"/>
              </a:rPr>
              <a:t>erson’s state</a:t>
            </a:r>
            <a:r>
              <a:rPr lang="en" sz="1000" dirty="0">
                <a:solidFill>
                  <a:schemeClr val="dk1"/>
                </a:solidFill>
                <a:latin typeface="Calibri"/>
                <a:ea typeface="Calibri"/>
                <a:cs typeface="Calibri"/>
                <a:sym typeface="Calibri"/>
              </a:rPr>
              <a:t>: walking, cycling, driving, or public transportation.</a:t>
            </a:r>
            <a:endParaRPr sz="1000" dirty="0"/>
          </a:p>
          <a:p>
            <a:pPr marL="0" marR="0" lvl="0" indent="0" algn="l" rtl="0">
              <a:spcBef>
                <a:spcPts val="0"/>
              </a:spcBef>
              <a:spcAft>
                <a:spcPts val="0"/>
              </a:spcAft>
              <a:buNone/>
            </a:pPr>
            <a:r>
              <a:rPr lang="en" sz="1000" dirty="0">
                <a:solidFill>
                  <a:schemeClr val="dk1"/>
                </a:solidFill>
                <a:latin typeface="Calibri"/>
                <a:ea typeface="Calibri"/>
                <a:cs typeface="Calibri"/>
                <a:sym typeface="Calibri"/>
              </a:rPr>
              <a:t>	</a:t>
            </a:r>
            <a:r>
              <a:rPr lang="en" sz="1000" dirty="0">
                <a:solidFill>
                  <a:srgbClr val="FF0000"/>
                </a:solidFill>
                <a:latin typeface="Calibri"/>
                <a:cs typeface="Calibri"/>
                <a:sym typeface="Calibri"/>
              </a:rPr>
              <a:t>A </a:t>
            </a:r>
            <a:r>
              <a:rPr lang="en-GB" sz="1000" dirty="0">
                <a:solidFill>
                  <a:srgbClr val="FF0000"/>
                </a:solidFill>
                <a:latin typeface="Calibri"/>
                <a:cs typeface="Calibri"/>
                <a:sym typeface="Calibri"/>
              </a:rPr>
              <a:t>p</a:t>
            </a:r>
            <a:r>
              <a:rPr lang="en" sz="1000" dirty="0">
                <a:solidFill>
                  <a:srgbClr val="FF0000"/>
                </a:solidFill>
                <a:latin typeface="Calibri"/>
                <a:cs typeface="Calibri"/>
                <a:sym typeface="Calibri"/>
              </a:rPr>
              <a:t>erson’s surroundings</a:t>
            </a:r>
            <a:r>
              <a:rPr lang="en" sz="1000" dirty="0">
                <a:solidFill>
                  <a:schemeClr val="dk1"/>
                </a:solidFill>
                <a:latin typeface="Calibri"/>
                <a:ea typeface="Calibri"/>
                <a:cs typeface="Calibri"/>
                <a:sym typeface="Calibri"/>
              </a:rPr>
              <a:t>: crowded or uncrowded place. </a:t>
            </a:r>
            <a:endParaRPr lang="en-US" sz="10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000" dirty="0">
              <a:solidFill>
                <a:schemeClr val="dk1"/>
              </a:solidFill>
              <a:latin typeface="Calibri"/>
              <a:ea typeface="Calibri"/>
              <a:cs typeface="Calibri"/>
              <a:sym typeface="Calibri"/>
            </a:endParaRPr>
          </a:p>
          <a:p>
            <a:pPr marL="215900" indent="-222250">
              <a:buClr>
                <a:srgbClr val="0070C0"/>
              </a:buClr>
              <a:buSzPts val="1100"/>
              <a:buFont typeface="Arial"/>
              <a:buChar char="•"/>
            </a:pPr>
            <a:r>
              <a:rPr lang="en-US" sz="1000" b="1" dirty="0">
                <a:solidFill>
                  <a:srgbClr val="0070C0"/>
                </a:solidFill>
                <a:latin typeface="Calibri"/>
                <a:ea typeface="Calibri"/>
                <a:cs typeface="Calibri"/>
                <a:sym typeface="Calibri"/>
              </a:rPr>
              <a:t>Key Conclusions</a:t>
            </a:r>
            <a:r>
              <a:rPr lang="en-US" sz="1000" dirty="0">
                <a:solidFill>
                  <a:srgbClr val="0070C0"/>
                </a:solidFill>
                <a:latin typeface="Calibri"/>
                <a:ea typeface="Calibri"/>
                <a:cs typeface="Calibri"/>
                <a:sym typeface="Calibri"/>
              </a:rPr>
              <a:t>: </a:t>
            </a:r>
            <a:r>
              <a:rPr lang="en-US" sz="1000" b="1" dirty="0">
                <a:solidFill>
                  <a:schemeClr val="dk1"/>
                </a:solidFill>
                <a:latin typeface="Calibri"/>
                <a:ea typeface="Calibri"/>
                <a:cs typeface="Calibri"/>
                <a:sym typeface="Calibri"/>
              </a:rPr>
              <a:t>If we rely </a:t>
            </a:r>
            <a:r>
              <a:rPr lang="en-US" sz="1000" b="1" dirty="0">
                <a:solidFill>
                  <a:schemeClr val="dk1"/>
                </a:solidFill>
                <a:latin typeface="Calibri"/>
                <a:cs typeface="Calibri"/>
                <a:sym typeface="Calibri"/>
              </a:rPr>
              <a:t>entirely</a:t>
            </a:r>
            <a:r>
              <a:rPr lang="en-US" sz="1000" b="1" dirty="0">
                <a:solidFill>
                  <a:schemeClr val="dk1"/>
                </a:solidFill>
                <a:latin typeface="Calibri"/>
                <a:ea typeface="Calibri"/>
                <a:cs typeface="Calibri"/>
                <a:sym typeface="Calibri"/>
              </a:rPr>
              <a:t> on Bluetooth for contact tracing there is significant potential for false alerts due to Bluetooth unreliability. Therefore, contact tracing requires deeper context around how the contact occurred (time duration, distance, surroundings, etc.). Through experiments and visualizations we proved that  deeper contact context can be achieved if we combine RSSI modelling with analytics. </a:t>
            </a:r>
          </a:p>
          <a:p>
            <a:pPr marL="215900" indent="-222250">
              <a:buClr>
                <a:srgbClr val="0070C0"/>
              </a:buClr>
              <a:buSzPts val="1100"/>
              <a:buFont typeface="Arial"/>
              <a:buChar char="•"/>
            </a:pPr>
            <a:endParaRPr lang="en-US" sz="1000" b="1" dirty="0">
              <a:solidFill>
                <a:schemeClr val="dk1"/>
              </a:solidFill>
              <a:latin typeface="Calibri"/>
              <a:cs typeface="Calibri"/>
            </a:endParaRPr>
          </a:p>
          <a:p>
            <a:pPr marL="0" marR="0" lvl="0" indent="0" algn="l" rtl="0">
              <a:spcBef>
                <a:spcPts val="0"/>
              </a:spcBef>
              <a:spcAft>
                <a:spcPts val="0"/>
              </a:spcAft>
              <a:buNone/>
            </a:pPr>
            <a:endParaRPr lang="en-US" sz="10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0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000" dirty="0">
              <a:solidFill>
                <a:schemeClr val="dk1"/>
              </a:solidFill>
              <a:latin typeface="Calibri"/>
              <a:ea typeface="Calibri"/>
              <a:cs typeface="Calibri"/>
              <a:sym typeface="Calibri"/>
            </a:endParaRPr>
          </a:p>
          <a:p>
            <a:pPr marL="0" marR="0" lvl="0" indent="0" algn="l" rtl="0">
              <a:spcBef>
                <a:spcPts val="0"/>
              </a:spcBef>
              <a:spcAft>
                <a:spcPts val="0"/>
              </a:spcAft>
              <a:buNone/>
            </a:pPr>
            <a:endParaRPr sz="1000" dirty="0"/>
          </a:p>
        </p:txBody>
      </p:sp>
      <p:sp>
        <p:nvSpPr>
          <p:cNvPr id="282" name="Google Shape;282;p34"/>
          <p:cNvSpPr txBox="1"/>
          <p:nvPr/>
        </p:nvSpPr>
        <p:spPr>
          <a:xfrm>
            <a:off x="0" y="3023526"/>
            <a:ext cx="9144000" cy="2119973"/>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u="sng" dirty="0">
                <a:solidFill>
                  <a:schemeClr val="dk1"/>
                </a:solidFill>
                <a:latin typeface="Calibri"/>
                <a:ea typeface="Calibri"/>
                <a:cs typeface="Calibri"/>
                <a:sym typeface="Calibri"/>
              </a:rPr>
              <a:t>Next Steps:</a:t>
            </a:r>
            <a:endParaRPr sz="1200" dirty="0"/>
          </a:p>
          <a:p>
            <a:pPr marL="215900" indent="-222250">
              <a:buClr>
                <a:srgbClr val="0070C0"/>
              </a:buClr>
              <a:buSzPts val="1100"/>
              <a:buFont typeface="Arial"/>
              <a:buChar char="•"/>
            </a:pPr>
            <a:r>
              <a:rPr lang="en-GB" sz="1000" dirty="0">
                <a:solidFill>
                  <a:srgbClr val="0070C0"/>
                </a:solidFill>
                <a:latin typeface="Calibri"/>
                <a:ea typeface="Calibri"/>
                <a:cs typeface="Calibri"/>
                <a:sym typeface="Calibri"/>
              </a:rPr>
              <a:t>Random Forest Machine Learning Models:</a:t>
            </a:r>
            <a:r>
              <a:rPr lang="en-GB" sz="1000" dirty="0">
                <a:solidFill>
                  <a:schemeClr val="dk1"/>
                </a:solidFill>
                <a:latin typeface="Calibri"/>
                <a:ea typeface="Calibri"/>
                <a:cs typeface="Calibri"/>
                <a:sym typeface="Calibri"/>
              </a:rPr>
              <a:t> Our next step </a:t>
            </a:r>
            <a:r>
              <a:rPr lang="en-GB" sz="1000" dirty="0">
                <a:solidFill>
                  <a:schemeClr val="dk1"/>
                </a:solidFill>
                <a:latin typeface="Calibri"/>
                <a:cs typeface="Calibri"/>
                <a:sym typeface="Calibri"/>
              </a:rPr>
              <a:t>is to implement self-learning algorithms such as Probabilistic and Decision-based models for interpreting contact context, and making the decision to send an alert based on a set probability threshold. </a:t>
            </a:r>
          </a:p>
          <a:p>
            <a:pPr marL="215900" indent="-222250">
              <a:buClr>
                <a:srgbClr val="0070C0"/>
              </a:buClr>
              <a:buSzPts val="1100"/>
              <a:buFont typeface="Arial"/>
              <a:buChar char="•"/>
            </a:pPr>
            <a:endParaRPr lang="en" sz="1000" dirty="0">
              <a:solidFill>
                <a:srgbClr val="0070C0"/>
              </a:solidFill>
              <a:latin typeface="Calibri"/>
              <a:ea typeface="Calibri"/>
              <a:cs typeface="Calibri"/>
              <a:sym typeface="Calibri"/>
            </a:endParaRPr>
          </a:p>
          <a:p>
            <a:pPr marL="215900" marR="0" lvl="0" indent="-222250" algn="l" rtl="0">
              <a:spcBef>
                <a:spcPts val="0"/>
              </a:spcBef>
              <a:spcAft>
                <a:spcPts val="0"/>
              </a:spcAft>
              <a:buClr>
                <a:srgbClr val="0070C0"/>
              </a:buClr>
              <a:buSzPts val="1100"/>
              <a:buFont typeface="Arial"/>
              <a:buChar char="•"/>
            </a:pPr>
            <a:r>
              <a:rPr lang="en" sz="1000" dirty="0">
                <a:solidFill>
                  <a:srgbClr val="0070C0"/>
                </a:solidFill>
                <a:latin typeface="Calibri"/>
                <a:ea typeface="Calibri"/>
                <a:cs typeface="Calibri"/>
                <a:sym typeface="Calibri"/>
              </a:rPr>
              <a:t>Enhance RSSI Model:</a:t>
            </a:r>
            <a:r>
              <a:rPr lang="en" sz="1000" dirty="0">
                <a:solidFill>
                  <a:schemeClr val="dk1"/>
                </a:solidFill>
                <a:latin typeface="Calibri"/>
                <a:ea typeface="Calibri"/>
                <a:cs typeface="Calibri"/>
                <a:sym typeface="Calibri"/>
              </a:rPr>
              <a:t> We would like to extend the RSSI model to </a:t>
            </a:r>
            <a:r>
              <a:rPr lang="en" sz="1000" dirty="0">
                <a:solidFill>
                  <a:schemeClr val="dk1"/>
                </a:solidFill>
                <a:latin typeface="Calibri"/>
                <a:cs typeface="Calibri"/>
                <a:sym typeface="Calibri"/>
              </a:rPr>
              <a:t>take data from a wider variety of sensors (accelerometer, compass, gyroscope, pressure, and temperature) to derive a richer context on things like mobiles in landscape/portrait, two people in the same room or separated by a thick/thin wall, people facing each other, etc.</a:t>
            </a:r>
          </a:p>
          <a:p>
            <a:pPr marL="215900" marR="0" lvl="0" indent="-222250" algn="l" rtl="0">
              <a:spcBef>
                <a:spcPts val="0"/>
              </a:spcBef>
              <a:spcAft>
                <a:spcPts val="0"/>
              </a:spcAft>
              <a:buClr>
                <a:srgbClr val="0070C0"/>
              </a:buClr>
              <a:buSzPts val="1100"/>
              <a:buFont typeface="Arial"/>
              <a:buChar char="•"/>
            </a:pPr>
            <a:endParaRPr sz="1000" dirty="0">
              <a:solidFill>
                <a:schemeClr val="dk1"/>
              </a:solidFill>
              <a:latin typeface="Calibri"/>
              <a:cs typeface="Calibri"/>
            </a:endParaRPr>
          </a:p>
          <a:p>
            <a:pPr marL="215900" marR="0" lvl="0" indent="-222250" algn="l" rtl="0">
              <a:spcBef>
                <a:spcPts val="0"/>
              </a:spcBef>
              <a:spcAft>
                <a:spcPts val="0"/>
              </a:spcAft>
              <a:buClr>
                <a:srgbClr val="0070C0"/>
              </a:buClr>
              <a:buSzPts val="1100"/>
              <a:buFont typeface="Arial"/>
              <a:buChar char="•"/>
            </a:pPr>
            <a:r>
              <a:rPr lang="en" sz="1000" dirty="0">
                <a:solidFill>
                  <a:srgbClr val="0070C0"/>
                </a:solidFill>
                <a:latin typeface="Calibri"/>
                <a:ea typeface="Calibri"/>
                <a:cs typeface="Calibri"/>
                <a:sym typeface="Calibri"/>
              </a:rPr>
              <a:t>Diagnosing C</a:t>
            </a:r>
            <a:r>
              <a:rPr lang="en-GB" sz="1000" dirty="0">
                <a:solidFill>
                  <a:srgbClr val="0070C0"/>
                </a:solidFill>
                <a:latin typeface="Calibri"/>
                <a:ea typeface="Calibri"/>
                <a:cs typeface="Calibri"/>
                <a:sym typeface="Calibri"/>
              </a:rPr>
              <a:t>OVID</a:t>
            </a:r>
            <a:r>
              <a:rPr lang="en" sz="1000" dirty="0">
                <a:solidFill>
                  <a:srgbClr val="0070C0"/>
                </a:solidFill>
                <a:latin typeface="Calibri"/>
                <a:ea typeface="Calibri"/>
                <a:cs typeface="Calibri"/>
                <a:sym typeface="Calibri"/>
              </a:rPr>
              <a:t>-19:</a:t>
            </a:r>
            <a:r>
              <a:rPr lang="en" sz="1000" dirty="0">
                <a:solidFill>
                  <a:schemeClr val="dk1"/>
                </a:solidFill>
                <a:latin typeface="Calibri"/>
                <a:ea typeface="Calibri"/>
                <a:cs typeface="Calibri"/>
                <a:sym typeface="Calibri"/>
              </a:rPr>
              <a:t> We would like to take our app into the disease diagnosis world, where </a:t>
            </a:r>
            <a:r>
              <a:rPr lang="en" sz="1000" dirty="0">
                <a:solidFill>
                  <a:schemeClr val="dk1"/>
                </a:solidFill>
                <a:latin typeface="Calibri"/>
                <a:cs typeface="Calibri"/>
                <a:sym typeface="Calibri"/>
              </a:rPr>
              <a:t>a user can upload a short 10 seconds audio clip of a cough. A </a:t>
            </a:r>
            <a:r>
              <a:rPr lang="en" sz="1000" dirty="0">
                <a:solidFill>
                  <a:schemeClr val="dk1"/>
                </a:solidFill>
                <a:latin typeface="Calibri"/>
                <a:ea typeface="Calibri"/>
                <a:cs typeface="Calibri"/>
                <a:sym typeface="Calibri"/>
              </a:rPr>
              <a:t>Deep Learning model </a:t>
            </a:r>
            <a:r>
              <a:rPr lang="en" sz="1000" dirty="0">
                <a:solidFill>
                  <a:schemeClr val="dk1"/>
                </a:solidFill>
                <a:latin typeface="Calibri"/>
                <a:cs typeface="Calibri"/>
                <a:sym typeface="Calibri"/>
              </a:rPr>
              <a:t>can inform the user whether he/she potentially has </a:t>
            </a:r>
            <a:r>
              <a:rPr lang="en" sz="1000" dirty="0">
                <a:solidFill>
                  <a:schemeClr val="dk1"/>
                </a:solidFill>
                <a:latin typeface="Calibri"/>
                <a:ea typeface="Calibri"/>
                <a:cs typeface="Calibri"/>
                <a:sym typeface="Calibri"/>
              </a:rPr>
              <a:t>C</a:t>
            </a:r>
            <a:r>
              <a:rPr lang="en-GB" sz="1000" dirty="0">
                <a:solidFill>
                  <a:schemeClr val="dk1"/>
                </a:solidFill>
                <a:latin typeface="Calibri"/>
                <a:ea typeface="Calibri"/>
                <a:cs typeface="Calibri"/>
                <a:sym typeface="Calibri"/>
              </a:rPr>
              <a:t>OVID</a:t>
            </a:r>
            <a:r>
              <a:rPr lang="en" sz="1000" dirty="0">
                <a:solidFill>
                  <a:schemeClr val="dk1"/>
                </a:solidFill>
                <a:latin typeface="Calibri"/>
                <a:ea typeface="Calibri"/>
                <a:cs typeface="Calibri"/>
                <a:sym typeface="Calibri"/>
              </a:rPr>
              <a:t>-19.</a:t>
            </a:r>
          </a:p>
          <a:p>
            <a:pPr marL="215900" marR="0" lvl="0" indent="-222250" algn="l" rtl="0">
              <a:spcBef>
                <a:spcPts val="0"/>
              </a:spcBef>
              <a:spcAft>
                <a:spcPts val="0"/>
              </a:spcAft>
              <a:buClr>
                <a:srgbClr val="0070C0"/>
              </a:buClr>
              <a:buSzPts val="1100"/>
              <a:buFont typeface="Arial"/>
              <a:buChar char="•"/>
            </a:pPr>
            <a:endParaRPr sz="1000" dirty="0"/>
          </a:p>
          <a:p>
            <a:pPr marL="215900" marR="0" lvl="0" indent="-222250" algn="l" rtl="0">
              <a:spcBef>
                <a:spcPts val="0"/>
              </a:spcBef>
              <a:spcAft>
                <a:spcPts val="0"/>
              </a:spcAft>
              <a:buClr>
                <a:srgbClr val="0070C0"/>
              </a:buClr>
              <a:buSzPts val="1100"/>
              <a:buFont typeface="Arial"/>
              <a:buChar char="•"/>
            </a:pPr>
            <a:r>
              <a:rPr lang="en" sz="1000" dirty="0">
                <a:solidFill>
                  <a:srgbClr val="0070C0"/>
                </a:solidFill>
                <a:latin typeface="Calibri"/>
                <a:ea typeface="Calibri"/>
                <a:cs typeface="Calibri"/>
                <a:sym typeface="Calibri"/>
              </a:rPr>
              <a:t>Enhance Visualizations:</a:t>
            </a:r>
            <a:r>
              <a:rPr lang="en" sz="1000" dirty="0">
                <a:solidFill>
                  <a:schemeClr val="dk1"/>
                </a:solidFill>
                <a:latin typeface="Calibri"/>
                <a:ea typeface="Calibri"/>
                <a:cs typeface="Calibri"/>
                <a:sym typeface="Calibri"/>
              </a:rPr>
              <a:t> We would like to enhance the network graph visualizations wh</a:t>
            </a:r>
            <a:r>
              <a:rPr lang="en-GB" sz="1000" dirty="0">
                <a:solidFill>
                  <a:schemeClr val="dk1"/>
                </a:solidFill>
                <a:latin typeface="Calibri"/>
                <a:ea typeface="Calibri"/>
                <a:cs typeface="Calibri"/>
                <a:sym typeface="Calibri"/>
              </a:rPr>
              <a:t>e</a:t>
            </a:r>
            <a:r>
              <a:rPr lang="en" sz="1000" dirty="0">
                <a:solidFill>
                  <a:schemeClr val="dk1"/>
                </a:solidFill>
                <a:latin typeface="Calibri"/>
                <a:ea typeface="Calibri"/>
                <a:cs typeface="Calibri"/>
                <a:sym typeface="Calibri"/>
              </a:rPr>
              <a:t>re operating staff can further zoom-in or zoom-out to gain </a:t>
            </a:r>
            <a:r>
              <a:rPr lang="en-GB" sz="1000" dirty="0">
                <a:solidFill>
                  <a:schemeClr val="dk1"/>
                </a:solidFill>
                <a:latin typeface="Calibri"/>
                <a:ea typeface="Calibri"/>
                <a:cs typeface="Calibri"/>
                <a:sym typeface="Calibri"/>
              </a:rPr>
              <a:t>further</a:t>
            </a:r>
            <a:r>
              <a:rPr lang="en" sz="1000" dirty="0">
                <a:solidFill>
                  <a:schemeClr val="dk1"/>
                </a:solidFill>
                <a:latin typeface="Calibri"/>
                <a:ea typeface="Calibri"/>
                <a:cs typeface="Calibri"/>
                <a:sym typeface="Calibri"/>
              </a:rPr>
              <a:t> insight into contact tracing.</a:t>
            </a:r>
            <a:endParaRPr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p:nvPr/>
        </p:nvSpPr>
        <p:spPr>
          <a:xfrm>
            <a:off x="0" y="0"/>
            <a:ext cx="9144000" cy="438581"/>
          </a:xfrm>
          <a:prstGeom prst="rect">
            <a:avLst/>
          </a:prstGeom>
          <a:solidFill>
            <a:srgbClr val="E7135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2400" dirty="0">
                <a:solidFill>
                  <a:schemeClr val="dk1"/>
                </a:solidFill>
                <a:latin typeface="Calibri"/>
                <a:ea typeface="Calibri"/>
                <a:cs typeface="Calibri"/>
                <a:sym typeface="Calibri"/>
              </a:rPr>
              <a:t>References</a:t>
            </a:r>
            <a:endParaRPr sz="1100" dirty="0"/>
          </a:p>
        </p:txBody>
      </p:sp>
      <p:sp>
        <p:nvSpPr>
          <p:cNvPr id="2" name="TextBox 1">
            <a:extLst>
              <a:ext uri="{FF2B5EF4-FFF2-40B4-BE49-F238E27FC236}">
                <a16:creationId xmlns:a16="http://schemas.microsoft.com/office/drawing/2014/main" id="{65EF11EF-3388-4157-AF17-0BD34A8337E8}"/>
              </a:ext>
            </a:extLst>
          </p:cNvPr>
          <p:cNvSpPr txBox="1"/>
          <p:nvPr/>
        </p:nvSpPr>
        <p:spPr>
          <a:xfrm>
            <a:off x="0" y="438581"/>
            <a:ext cx="9144000" cy="4401205"/>
          </a:xfrm>
          <a:prstGeom prst="rect">
            <a:avLst/>
          </a:prstGeom>
          <a:noFill/>
        </p:spPr>
        <p:txBody>
          <a:bodyPr wrap="square" rtlCol="0">
            <a:spAutoFit/>
          </a:bodyPr>
          <a:lstStyle/>
          <a:p>
            <a:r>
              <a:rPr lang="en-GB" sz="800" dirty="0"/>
              <a:t>[1] Suresh Kumar, Swarun, Pushing the limits of wireless networks, Published 2016, Ph. D., Massachusetts Institute of Technology, Department of Electrical Engineering and Computer Science, 2016. </a:t>
            </a:r>
            <a:r>
              <a:rPr lang="en-GB" sz="800" dirty="0">
                <a:hlinkClick r:id="rId3"/>
              </a:rPr>
              <a:t>https://dspace.mit.edu/handle/1721.1/103675</a:t>
            </a:r>
            <a:endParaRPr lang="en-GB" sz="800" dirty="0"/>
          </a:p>
          <a:p>
            <a:r>
              <a:rPr lang="en-GB" sz="800" dirty="0"/>
              <a:t>[2] Dong, Qian &amp; Dargie, Waltenegus. (2012). Evaluation of the reliability of RSSI for indoor localization. 2012 International Conference on Wireless Communications in Underground and Confined Areas, ICWCUCA 2012. 1-6. 10.1109/ICWCUCA.2012.6402492.</a:t>
            </a:r>
          </a:p>
          <a:p>
            <a:r>
              <a:rPr lang="en-GB" sz="800" dirty="0"/>
              <a:t>[3] Jennifer Stisa Granick, Published April 18th 2020, Apple and Google Announced a Coronavirus Tracking System. How Worried Should We Be?, </a:t>
            </a:r>
            <a:r>
              <a:rPr lang="en-GB" sz="800" dirty="0">
                <a:hlinkClick r:id="rId4"/>
              </a:rPr>
              <a:t>https://www.commondreams.org/views/2020/04/18/apple-and-google-announced-coronavirus-tracking-system-how-worried-should-we-be</a:t>
            </a:r>
            <a:endParaRPr lang="en-GB" sz="800" dirty="0"/>
          </a:p>
          <a:p>
            <a:r>
              <a:rPr lang="en-GB" sz="800" dirty="0"/>
              <a:t>[4] Leo Kelion, Published April 10, 2020, Coronavirus: Apple and Google team up to contact trace Covid-19,  </a:t>
            </a:r>
            <a:r>
              <a:rPr lang="en-GB" sz="800" u="sng" dirty="0">
                <a:hlinkClick r:id="rId5"/>
              </a:rPr>
              <a:t>https://www.bbc.com/news/technology-52246319</a:t>
            </a:r>
            <a:endParaRPr lang="en-GB" sz="800" u="sng" dirty="0"/>
          </a:p>
          <a:p>
            <a:r>
              <a:rPr lang="en-GB" sz="800" u="sng" dirty="0"/>
              <a:t>[</a:t>
            </a:r>
            <a:r>
              <a:rPr lang="en-GB" sz="800" dirty="0"/>
              <a:t>5] BBC, Published April 17, 2020, Coronavirus: EU and Australian tracing apps 'ready in weeks', </a:t>
            </a:r>
            <a:r>
              <a:rPr lang="en-GB" sz="800" u="sng" dirty="0">
                <a:hlinkClick r:id="rId6"/>
              </a:rPr>
              <a:t>https://www.bbc.com/news/technology-52325352</a:t>
            </a:r>
            <a:endParaRPr lang="en-GB" sz="800" u="sng" dirty="0"/>
          </a:p>
          <a:p>
            <a:r>
              <a:rPr lang="en-GB" sz="800" u="sng" dirty="0"/>
              <a:t>[6] Siwss Info, Published April 21, 2020, Contact tracing app could be launched in Switzerland within weeks </a:t>
            </a:r>
            <a:r>
              <a:rPr lang="en-GB" sz="800" u="sng" dirty="0">
                <a:hlinkClick r:id="rId7"/>
              </a:rPr>
              <a:t>https://www.swissinfo.ch/eng/sci-tech/digital-solution_contact-tracing-app-could-be-launched-in-switzerland-within-weeks/45706296</a:t>
            </a:r>
            <a:endParaRPr lang="en-GB" sz="800" u="sng" dirty="0"/>
          </a:p>
          <a:p>
            <a:r>
              <a:rPr lang="en-GB" sz="800" dirty="0"/>
              <a:t>[7] Saheli Roy Choudhury, Published March 25, 2020, Singapore says it will make its contact tracing tech freely available to developers, </a:t>
            </a:r>
            <a:r>
              <a:rPr lang="en-GB" sz="800" dirty="0">
                <a:hlinkClick r:id="rId8"/>
              </a:rPr>
              <a:t>https://www.cnbc.com/2020/03/25/coronavirus-singapore-to-make-contact-tracing-tech-open-source.html</a:t>
            </a:r>
            <a:endParaRPr lang="en-GB" sz="800" dirty="0"/>
          </a:p>
          <a:p>
            <a:r>
              <a:rPr lang="en-GB" sz="800" dirty="0"/>
              <a:t>[8] Paul Mozur, Raymond Zhong and Aaron Krolik, Published March 1, 2020, In Coronavirus Fight, China Gives Citizens a Color Code, With Red Flags,  </a:t>
            </a:r>
            <a:r>
              <a:rPr lang="en-GB" sz="800" dirty="0">
                <a:hlinkClick r:id="rId9"/>
              </a:rPr>
              <a:t>https://www.nytimes.com/2020/03/01/business/china-coronavirus-surveillance.html</a:t>
            </a:r>
            <a:endParaRPr lang="en-GB" sz="800" dirty="0"/>
          </a:p>
          <a:p>
            <a:r>
              <a:rPr lang="en-GB" sz="800" dirty="0"/>
              <a:t>[9] The Guardian News Paper, Published March 17, 2020, Israel to track mobile phones of suspected coronavirus cases, </a:t>
            </a:r>
            <a:r>
              <a:rPr lang="en-GB" sz="800" dirty="0">
                <a:hlinkClick r:id="rId10"/>
              </a:rPr>
              <a:t>https://www.theguardian.com/world/2020/mar/17/israel-to-track-mobile-phones-of-suspected-coronavirus-cases</a:t>
            </a:r>
            <a:endParaRPr lang="en-GB" sz="800" dirty="0"/>
          </a:p>
          <a:p>
            <a:r>
              <a:rPr lang="en-GB" sz="800" dirty="0"/>
              <a:t>[10] Jennifer Valentino-DeVries, Published March 19, 2020, Translating a Surveillance Tool into a Virus Tracker for Democracies, </a:t>
            </a:r>
            <a:r>
              <a:rPr lang="en-GB" sz="800" dirty="0">
                <a:hlinkClick r:id="rId11"/>
              </a:rPr>
              <a:t>https://www.nytimes.com/2020/03/19/us/coronavirus-location-tracking.html</a:t>
            </a:r>
            <a:endParaRPr lang="en-GB" sz="800" dirty="0"/>
          </a:p>
          <a:p>
            <a:r>
              <a:rPr lang="en-GB" sz="800" dirty="0"/>
              <a:t>[11] Natasha Singer and Choe Sang-Hun, Published March 23, 2020, As Coronavirus Surveillance Escalates, Personal Privacy Plummets,  </a:t>
            </a:r>
            <a:r>
              <a:rPr lang="en-GB" sz="800" dirty="0">
                <a:hlinkClick r:id="rId12"/>
              </a:rPr>
              <a:t>https://www.nytimes.com/2020/03/23/technology/coronavirus-surveillance-tracking-privacy.html</a:t>
            </a:r>
            <a:endParaRPr lang="en-GB" sz="800" dirty="0"/>
          </a:p>
          <a:p>
            <a:r>
              <a:rPr lang="en-GB" sz="800" dirty="0"/>
              <a:t>[12] Rory Cellan-Jones, Published April 28, 2020, Coronavirus: UK contact-tracing app 'ready in two to three weeks, </a:t>
            </a:r>
            <a:r>
              <a:rPr lang="en-GB" sz="800" dirty="0">
                <a:hlinkClick r:id="rId13"/>
              </a:rPr>
              <a:t>https://www.bbc.com/news/technology-52458759</a:t>
            </a:r>
            <a:r>
              <a:rPr lang="en-GB" sz="800" dirty="0"/>
              <a:t>.</a:t>
            </a:r>
          </a:p>
          <a:p>
            <a:r>
              <a:rPr lang="en-GB" sz="800" dirty="0"/>
              <a:t>[13] </a:t>
            </a:r>
            <a:r>
              <a:rPr lang="en-GB" sz="800" b="1" dirty="0"/>
              <a:t> </a:t>
            </a:r>
            <a:r>
              <a:rPr lang="en-GB" sz="800" dirty="0"/>
              <a:t> Pan-European Privacy-Preserving Proximity Tracing “Data Protection and Information Security Architecture – Illustrated on German Implementation”. https://github.com/pepp-pt/pepp-pt-documentation/blob/ master/PEPP-PT-data-protection-information-security-architecture.pdf, Accessed on: April 19, 2020</a:t>
            </a:r>
          </a:p>
          <a:p>
            <a:r>
              <a:rPr lang="en-GB" sz="800" dirty="0"/>
              <a:t>[14] </a:t>
            </a:r>
            <a:r>
              <a:rPr lang="en-GB" sz="800" b="1" dirty="0"/>
              <a:t>J</a:t>
            </a:r>
            <a:r>
              <a:rPr lang="en-GB" sz="800" dirty="0"/>
              <a:t>ulian Schuette, AISEC Fraunhofer DE, Published April 27, 2020 , PANDEMIC CONTACT TRACING APPS: DP-3T, PEPP-PT NTK, AND ROBERT FROM A PRIVACY PERSPECTIVE, </a:t>
            </a:r>
            <a:r>
              <a:rPr lang="en-GB" sz="800" dirty="0">
                <a:hlinkClick r:id="rId14"/>
              </a:rPr>
              <a:t>https://eprint.iacr.org/2020/489.pdf</a:t>
            </a:r>
            <a:endParaRPr lang="en-GB" sz="800" dirty="0"/>
          </a:p>
          <a:p>
            <a:r>
              <a:rPr lang="en-GB" sz="800" dirty="0"/>
              <a:t>[15] Big Data Institute, University of Oxford, Published March 31 2020, </a:t>
            </a:r>
            <a:r>
              <a:rPr lang="en-GB" sz="800" dirty="0">
                <a:hlinkClick r:id="rId15"/>
              </a:rPr>
              <a:t>https://www.bdi.ox.ac.uk/news/controlling-coronavirus-transmission-using-a-mobile-app-to-trace-close-proximity-contacts</a:t>
            </a:r>
            <a:endParaRPr lang="en-GB" sz="800" dirty="0"/>
          </a:p>
          <a:p>
            <a:r>
              <a:rPr lang="en-GB" sz="800" dirty="0"/>
              <a:t>[16] Norimitsu Onishi and Constant Méheut, Published April 17, 2020,  France Weighs Its Love of Liberty in Fight Against Coronavirus, </a:t>
            </a:r>
            <a:r>
              <a:rPr lang="en-GB" sz="800" dirty="0">
                <a:hlinkClick r:id="rId16"/>
              </a:rPr>
              <a:t>https://www.nytimes.com/2020/04/17/world/europe/coronavirus-france-digital-tracking.html</a:t>
            </a:r>
            <a:endParaRPr lang="en-GB" sz="800" dirty="0"/>
          </a:p>
          <a:p>
            <a:r>
              <a:rPr lang="en-GB" sz="800" dirty="0"/>
              <a:t>[17] Linnet Taylor, Published 2015, Environment &amp; Planning D. Society &amp; Space (2015), No Place to Hide? The ethics and analytics of tracking mobility using mobile phone data , University of Amsterdam</a:t>
            </a:r>
          </a:p>
          <a:p>
            <a:r>
              <a:rPr lang="en-GB" sz="800" dirty="0"/>
              <a:t>[18] Patrick R Saunders and Daniel Krewiski, Published Dec 6, 2016, Reviewing the history of pandemic Influenza: Understanding patterns of emergence and transmission, Journal of Pathogens MDPI, </a:t>
            </a:r>
            <a:r>
              <a:rPr lang="en-GB" sz="800" dirty="0">
                <a:hlinkClick r:id="rId17"/>
              </a:rPr>
              <a:t>https://doi.org/10.3390/pathogens5040066</a:t>
            </a:r>
            <a:endParaRPr lang="en-GB" sz="800" dirty="0"/>
          </a:p>
          <a:p>
            <a:r>
              <a:rPr lang="en-GB" sz="800" dirty="0"/>
              <a:t>[19] T. Deirdre Hollingworth, Don Klinkenberg, Hans Heesterbeek, Roy M Anderson, Published 2011, RM(2011) Mitigation Strategies for Pandemic Influenza A: Balancing Conflicting Policy Objectives, </a:t>
            </a:r>
            <a:r>
              <a:rPr lang="en-GB" sz="800" dirty="0">
                <a:hlinkClick r:id="rId18"/>
              </a:rPr>
              <a:t>https://journals.plos.org/ploscompbiol/article?id=10.1371/journal.pcbi.1001076</a:t>
            </a:r>
            <a:endParaRPr lang="en-GB" sz="800" dirty="0"/>
          </a:p>
          <a:p>
            <a:r>
              <a:rPr lang="en-GB" sz="800" dirty="0"/>
              <a:t>[20] 2020 Johns Hopkins University, Coronavirus Statistics, </a:t>
            </a:r>
            <a:r>
              <a:rPr lang="en-GB" sz="800" dirty="0">
                <a:hlinkClick r:id="rId19"/>
              </a:rPr>
              <a:t>https://coronavirus.jhu.edu/map.html</a:t>
            </a:r>
            <a:endParaRPr lang="en-GB" sz="800" dirty="0"/>
          </a:p>
        </p:txBody>
      </p:sp>
      <p:sp>
        <p:nvSpPr>
          <p:cNvPr id="4" name="Slide Number Placeholder 3">
            <a:extLst>
              <a:ext uri="{FF2B5EF4-FFF2-40B4-BE49-F238E27FC236}">
                <a16:creationId xmlns:a16="http://schemas.microsoft.com/office/drawing/2014/main" id="{4EBC9784-4952-493A-A86C-077F286C31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626739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p:nvPr/>
        </p:nvSpPr>
        <p:spPr>
          <a:xfrm>
            <a:off x="0" y="0"/>
            <a:ext cx="9144000" cy="446713"/>
          </a:xfrm>
          <a:prstGeom prst="rect">
            <a:avLst/>
          </a:prstGeom>
          <a:solidFill>
            <a:srgbClr val="E7135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Short Video Demo of Our End-to-End Solution</a:t>
            </a:r>
            <a:endParaRPr sz="1100" dirty="0"/>
          </a:p>
        </p:txBody>
      </p:sp>
      <p:pic>
        <p:nvPicPr>
          <p:cNvPr id="3" name="Covid19_Final_V2_Compressed">
            <a:hlinkClick r:id="" action="ppaction://media"/>
            <a:extLst>
              <a:ext uri="{FF2B5EF4-FFF2-40B4-BE49-F238E27FC236}">
                <a16:creationId xmlns:a16="http://schemas.microsoft.com/office/drawing/2014/main" id="{2C362AE4-FE1E-4083-9604-6143BD91AD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857250"/>
            <a:ext cx="6096000" cy="3429000"/>
          </a:xfrm>
          <a:prstGeom prst="rect">
            <a:avLst/>
          </a:prstGeom>
          <a:effectLst/>
          <a:scene3d>
            <a:camera prst="orthographicFront"/>
            <a:lightRig rig="threePt" dir="t"/>
          </a:scene3d>
          <a:sp3d>
            <a:bevelT/>
          </a:sp3d>
        </p:spPr>
      </p:pic>
      <p:sp>
        <p:nvSpPr>
          <p:cNvPr id="6" name="TextBox 5">
            <a:extLst>
              <a:ext uri="{FF2B5EF4-FFF2-40B4-BE49-F238E27FC236}">
                <a16:creationId xmlns:a16="http://schemas.microsoft.com/office/drawing/2014/main" id="{879C56F6-A01E-422C-8B2E-CB3DC2223F05}"/>
              </a:ext>
            </a:extLst>
          </p:cNvPr>
          <p:cNvSpPr txBox="1"/>
          <p:nvPr/>
        </p:nvSpPr>
        <p:spPr>
          <a:xfrm>
            <a:off x="5480818" y="4736831"/>
            <a:ext cx="3663182" cy="400110"/>
          </a:xfrm>
          <a:prstGeom prst="rect">
            <a:avLst/>
          </a:prstGeom>
          <a:noFill/>
        </p:spPr>
        <p:txBody>
          <a:bodyPr wrap="none" rtlCol="0">
            <a:spAutoFit/>
          </a:bodyPr>
          <a:lstStyle/>
          <a:p>
            <a:r>
              <a:rPr lang="en-GB" sz="1000" dirty="0">
                <a:solidFill>
                  <a:schemeClr val="bg1">
                    <a:lumMod val="50000"/>
                  </a:schemeClr>
                </a:solidFill>
              </a:rPr>
              <a:t>If any issues with the video above, please click the link below:</a:t>
            </a:r>
          </a:p>
          <a:p>
            <a:r>
              <a:rPr lang="en-GB" sz="1000" dirty="0">
                <a:solidFill>
                  <a:srgbClr val="0070C0"/>
                </a:solidFill>
                <a:hlinkClick r:id="rId6">
                  <a:extLst>
                    <a:ext uri="{A12FA001-AC4F-418D-AE19-62706E023703}">
                      <ahyp:hlinkClr xmlns:ahyp="http://schemas.microsoft.com/office/drawing/2018/hyperlinkcolor" val="tx"/>
                    </a:ext>
                  </a:extLst>
                </a:hlinkClick>
              </a:rPr>
              <a:t>https://youtu.be/jWSwdXZg17U</a:t>
            </a:r>
            <a:endParaRPr lang="en-GB" sz="1000" dirty="0">
              <a:solidFill>
                <a:srgbClr val="0070C0"/>
              </a:solidFill>
            </a:endParaRPr>
          </a:p>
        </p:txBody>
      </p:sp>
      <p:sp>
        <p:nvSpPr>
          <p:cNvPr id="11" name="Rectangle: Rounded Corners 10">
            <a:extLst>
              <a:ext uri="{FF2B5EF4-FFF2-40B4-BE49-F238E27FC236}">
                <a16:creationId xmlns:a16="http://schemas.microsoft.com/office/drawing/2014/main" id="{3E041128-A141-49F7-A792-02FE50040389}"/>
              </a:ext>
            </a:extLst>
          </p:cNvPr>
          <p:cNvSpPr/>
          <p:nvPr/>
        </p:nvSpPr>
        <p:spPr>
          <a:xfrm>
            <a:off x="0" y="494894"/>
            <a:ext cx="3904556" cy="3141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Mouse over on to Video Object to see play button</a:t>
            </a:r>
          </a:p>
        </p:txBody>
      </p:sp>
      <p:cxnSp>
        <p:nvCxnSpPr>
          <p:cNvPr id="13" name="Connector: Elbow 12">
            <a:extLst>
              <a:ext uri="{FF2B5EF4-FFF2-40B4-BE49-F238E27FC236}">
                <a16:creationId xmlns:a16="http://schemas.microsoft.com/office/drawing/2014/main" id="{E6FEC15F-C266-48E5-B5DD-D162B6C4F939}"/>
              </a:ext>
            </a:extLst>
          </p:cNvPr>
          <p:cNvCxnSpPr/>
          <p:nvPr/>
        </p:nvCxnSpPr>
        <p:spPr>
          <a:xfrm>
            <a:off x="787585" y="834307"/>
            <a:ext cx="674120" cy="627398"/>
          </a:xfrm>
          <a:prstGeom prst="bentConnector3">
            <a:avLst>
              <a:gd name="adj1" fmla="val -495"/>
            </a:avLst>
          </a:prstGeom>
          <a:ln w="28575">
            <a:solidFill>
              <a:srgbClr val="0070C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ED439DF-017C-44ED-9276-EDC8282CFC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2919196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p:nvPr/>
        </p:nvSpPr>
        <p:spPr>
          <a:xfrm>
            <a:off x="0" y="0"/>
            <a:ext cx="9144000" cy="446713"/>
          </a:xfrm>
          <a:prstGeom prst="rect">
            <a:avLst/>
          </a:prstGeom>
          <a:solidFill>
            <a:srgbClr val="E7135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a:solidFill>
                  <a:schemeClr val="dk1"/>
                </a:solidFill>
                <a:latin typeface="Calibri"/>
                <a:ea typeface="Calibri"/>
                <a:cs typeface="Calibri"/>
                <a:sym typeface="Calibri"/>
              </a:rPr>
              <a:t>Introduction &amp; Literature Survey</a:t>
            </a:r>
            <a:endParaRPr sz="1100" dirty="0"/>
          </a:p>
        </p:txBody>
      </p:sp>
      <p:sp>
        <p:nvSpPr>
          <p:cNvPr id="139" name="Google Shape;139;p26"/>
          <p:cNvSpPr txBox="1"/>
          <p:nvPr/>
        </p:nvSpPr>
        <p:spPr>
          <a:xfrm>
            <a:off x="-1" y="446713"/>
            <a:ext cx="9143675" cy="1623784"/>
          </a:xfrm>
          <a:prstGeom prst="rect">
            <a:avLst/>
          </a:prstGeom>
          <a:noFill/>
          <a:ln>
            <a:noFill/>
          </a:ln>
        </p:spPr>
        <p:txBody>
          <a:bodyPr spcFirstLastPara="1" wrap="square" lIns="68575" tIns="34275" rIns="68575" bIns="34275" anchor="t" anchorCtr="0">
            <a:noAutofit/>
          </a:bodyPr>
          <a:lstStyle/>
          <a:p>
            <a:pPr marL="127000" marR="0" lvl="0" indent="-127000" algn="l" rtl="0">
              <a:spcBef>
                <a:spcPts val="0"/>
              </a:spcBef>
              <a:spcAft>
                <a:spcPts val="0"/>
              </a:spcAft>
              <a:buClr>
                <a:schemeClr val="dk1"/>
              </a:buClr>
              <a:buSzPts val="1000"/>
              <a:buFont typeface="Noto Sans Symbols"/>
              <a:buChar char="❖"/>
            </a:pPr>
            <a:r>
              <a:rPr lang="en" sz="1000" dirty="0">
                <a:solidFill>
                  <a:schemeClr val="tx1"/>
                </a:solidFill>
                <a:latin typeface="Calibri"/>
                <a:cs typeface="Calibri"/>
                <a:sym typeface="Calibri"/>
              </a:rPr>
              <a:t>From</a:t>
            </a:r>
            <a:r>
              <a:rPr lang="en" sz="1000" dirty="0">
                <a:solidFill>
                  <a:schemeClr val="tx1"/>
                </a:solidFill>
                <a:latin typeface="Calibri"/>
                <a:ea typeface="Calibri"/>
                <a:cs typeface="Calibri"/>
                <a:sym typeface="Calibri"/>
              </a:rPr>
              <a:t> past pandemics [19][20] </a:t>
            </a:r>
            <a:r>
              <a:rPr lang="en" sz="1000" dirty="0">
                <a:solidFill>
                  <a:schemeClr val="tx1"/>
                </a:solidFill>
                <a:latin typeface="Calibri"/>
                <a:cs typeface="Calibri"/>
                <a:sym typeface="Calibri"/>
              </a:rPr>
              <a:t>we can see </a:t>
            </a:r>
            <a:r>
              <a:rPr lang="en" sz="1000" dirty="0">
                <a:solidFill>
                  <a:schemeClr val="tx1"/>
                </a:solidFill>
                <a:latin typeface="Calibri"/>
                <a:ea typeface="Calibri"/>
                <a:cs typeface="Calibri"/>
                <a:sym typeface="Calibri"/>
              </a:rPr>
              <a:t>that social distancing </a:t>
            </a:r>
            <a:r>
              <a:rPr lang="en" sz="1000" dirty="0">
                <a:solidFill>
                  <a:schemeClr val="tx1"/>
                </a:solidFill>
                <a:latin typeface="Calibri"/>
                <a:cs typeface="Calibri"/>
                <a:sym typeface="Calibri"/>
              </a:rPr>
              <a:t>was an effective strategy. Previously, it was easier to implement social distancing because the movement of people was geographically restricted due to poor transportation. However in the 21st century, due to advancements in transportation, and for socio-economic reasons, travel across geographic boundaries has become a norm. </a:t>
            </a:r>
            <a:r>
              <a:rPr lang="en-US" sz="1000" dirty="0">
                <a:solidFill>
                  <a:schemeClr val="tx1"/>
                </a:solidFill>
                <a:latin typeface="Calibri"/>
                <a:cs typeface="Calibri"/>
                <a:sym typeface="Calibri"/>
              </a:rPr>
              <a:t>The entire globe can be circled in 24 hours and thus COVID-19 has been able to spread to various corners of the world within 60 days.</a:t>
            </a:r>
            <a:endParaRPr sz="1000" dirty="0">
              <a:solidFill>
                <a:schemeClr val="tx1"/>
              </a:solidFill>
              <a:latin typeface="Calibri"/>
              <a:cs typeface="Calibri"/>
            </a:endParaRPr>
          </a:p>
          <a:p>
            <a:pPr marL="127000" marR="0" lvl="0" indent="-127000" algn="l" rtl="0">
              <a:spcBef>
                <a:spcPts val="0"/>
              </a:spcBef>
              <a:spcAft>
                <a:spcPts val="0"/>
              </a:spcAft>
              <a:buClr>
                <a:schemeClr val="dk1"/>
              </a:buClr>
              <a:buSzPts val="1000"/>
              <a:buFont typeface="Noto Sans Symbols"/>
              <a:buChar char="❖"/>
            </a:pPr>
            <a:r>
              <a:rPr lang="en" sz="1000" dirty="0">
                <a:solidFill>
                  <a:schemeClr val="tx1"/>
                </a:solidFill>
                <a:latin typeface="Calibri"/>
                <a:cs typeface="Calibri"/>
                <a:sym typeface="Calibri"/>
              </a:rPr>
              <a:t>In the absence of a vaccination for C</a:t>
            </a:r>
            <a:r>
              <a:rPr lang="en-GB" sz="1000" dirty="0">
                <a:solidFill>
                  <a:schemeClr val="tx1"/>
                </a:solidFill>
                <a:latin typeface="Calibri"/>
                <a:cs typeface="Calibri"/>
                <a:sym typeface="Calibri"/>
              </a:rPr>
              <a:t>OVID</a:t>
            </a:r>
            <a:r>
              <a:rPr lang="en" sz="1000" dirty="0">
                <a:solidFill>
                  <a:schemeClr val="tx1"/>
                </a:solidFill>
                <a:latin typeface="Calibri"/>
                <a:cs typeface="Calibri"/>
                <a:sym typeface="Calibri"/>
              </a:rPr>
              <a:t>-19, enforcing social distancing is the only option governments have.</a:t>
            </a:r>
            <a:endParaRPr sz="1000" dirty="0">
              <a:solidFill>
                <a:schemeClr val="tx1"/>
              </a:solidFill>
              <a:latin typeface="Calibri"/>
              <a:cs typeface="Calibri"/>
              <a:sym typeface="Calibri"/>
            </a:endParaRPr>
          </a:p>
          <a:p>
            <a:pPr marL="127000" marR="0" lvl="0" indent="-127000" algn="l" rtl="0">
              <a:spcBef>
                <a:spcPts val="0"/>
              </a:spcBef>
              <a:spcAft>
                <a:spcPts val="0"/>
              </a:spcAft>
              <a:buClr>
                <a:schemeClr val="dk1"/>
              </a:buClr>
              <a:buSzPts val="1000"/>
              <a:buFont typeface="Noto Sans Symbols"/>
              <a:buChar char="❖"/>
            </a:pPr>
            <a:r>
              <a:rPr lang="en" sz="1000" dirty="0">
                <a:solidFill>
                  <a:schemeClr val="tx1"/>
                </a:solidFill>
                <a:latin typeface="Calibri"/>
                <a:cs typeface="Calibri"/>
                <a:sym typeface="Calibri"/>
              </a:rPr>
              <a:t>Most countries have enforced social distancing and shut borders to </a:t>
            </a:r>
            <a:r>
              <a:rPr lang="en-US" sz="1000" dirty="0">
                <a:solidFill>
                  <a:schemeClr val="tx1"/>
                </a:solidFill>
                <a:latin typeface="Calibri"/>
                <a:cs typeface="Calibri"/>
                <a:sym typeface="Calibri"/>
              </a:rPr>
              <a:t>relieve </a:t>
            </a:r>
            <a:r>
              <a:rPr lang="en" sz="1000" dirty="0">
                <a:solidFill>
                  <a:schemeClr val="tx1"/>
                </a:solidFill>
                <a:latin typeface="Calibri"/>
                <a:cs typeface="Calibri"/>
                <a:sym typeface="Calibri"/>
              </a:rPr>
              <a:t>stress on the healthcare system. This helps contain the virus and buy</a:t>
            </a:r>
            <a:r>
              <a:rPr lang="en-US" sz="1000" dirty="0">
                <a:solidFill>
                  <a:schemeClr val="tx1"/>
                </a:solidFill>
                <a:latin typeface="Calibri"/>
                <a:cs typeface="Calibri"/>
                <a:sym typeface="Calibri"/>
              </a:rPr>
              <a:t>s </a:t>
            </a:r>
            <a:r>
              <a:rPr lang="en" sz="1000" dirty="0">
                <a:solidFill>
                  <a:schemeClr val="tx1"/>
                </a:solidFill>
                <a:latin typeface="Calibri"/>
                <a:cs typeface="Calibri"/>
                <a:sym typeface="Calibri"/>
              </a:rPr>
              <a:t>time to understand its spreading patterns. Therefore, most countries are rushing to come up with a digital solution</a:t>
            </a:r>
            <a:r>
              <a:rPr lang="en-US" sz="1000" dirty="0">
                <a:solidFill>
                  <a:schemeClr val="tx1"/>
                </a:solidFill>
                <a:latin typeface="Calibri"/>
                <a:cs typeface="Calibri"/>
                <a:sym typeface="Calibri"/>
              </a:rPr>
              <a:t>, </a:t>
            </a:r>
            <a:r>
              <a:rPr lang="en-US" sz="1000" dirty="0">
                <a:solidFill>
                  <a:schemeClr val="dk1"/>
                </a:solidFill>
                <a:latin typeface="Calibri"/>
                <a:ea typeface="Calibri"/>
                <a:cs typeface="Calibri"/>
                <a:sym typeface="Calibri"/>
              </a:rPr>
              <a:t>primarily focusing </a:t>
            </a:r>
            <a:r>
              <a:rPr lang="en" sz="1000" dirty="0">
                <a:solidFill>
                  <a:schemeClr val="dk1"/>
                </a:solidFill>
                <a:latin typeface="Calibri"/>
                <a:ea typeface="Calibri"/>
                <a:cs typeface="Calibri"/>
                <a:sym typeface="Calibri"/>
              </a:rPr>
              <a:t>on contact tracing to Identify, Isolate, and Treat. </a:t>
            </a:r>
            <a:endParaRPr sz="1000" dirty="0"/>
          </a:p>
          <a:p>
            <a:pPr marL="127000" marR="0" lvl="0" indent="-127000" algn="l" rtl="0">
              <a:spcBef>
                <a:spcPts val="0"/>
              </a:spcBef>
              <a:spcAft>
                <a:spcPts val="0"/>
              </a:spcAft>
              <a:buClr>
                <a:schemeClr val="dk1"/>
              </a:buClr>
              <a:buSzPts val="1000"/>
              <a:buFont typeface="Noto Sans Symbols"/>
              <a:buChar char="❖"/>
            </a:pPr>
            <a:r>
              <a:rPr lang="en-US" sz="1000" dirty="0">
                <a:solidFill>
                  <a:schemeClr val="dk1"/>
                </a:solidFill>
                <a:latin typeface="Calibri"/>
                <a:ea typeface="Calibri"/>
                <a:cs typeface="Calibri"/>
                <a:sym typeface="Calibri"/>
              </a:rPr>
              <a:t>Few </a:t>
            </a:r>
            <a:r>
              <a:rPr lang="en" sz="1000" dirty="0">
                <a:solidFill>
                  <a:schemeClr val="dk1"/>
                </a:solidFill>
                <a:latin typeface="Calibri"/>
                <a:ea typeface="Calibri"/>
                <a:cs typeface="Calibri"/>
                <a:sym typeface="Calibri"/>
              </a:rPr>
              <a:t>Asian &amp; Middle Eastern countries</a:t>
            </a:r>
            <a:r>
              <a:rPr lang="en-US" sz="1000" dirty="0">
                <a:solidFill>
                  <a:schemeClr val="dk1"/>
                </a:solidFill>
                <a:latin typeface="Calibri"/>
                <a:ea typeface="Calibri"/>
                <a:cs typeface="Calibri"/>
                <a:sym typeface="Calibri"/>
              </a:rPr>
              <a:t> [9][10][11][14][16] gave less significance to privacy while enforcing contact tracing. However, the USA and Europe have come up </a:t>
            </a:r>
            <a:r>
              <a:rPr lang="en" sz="1000" dirty="0">
                <a:solidFill>
                  <a:schemeClr val="dk1"/>
                </a:solidFill>
                <a:latin typeface="Calibri"/>
                <a:ea typeface="Calibri"/>
                <a:cs typeface="Calibri"/>
                <a:sym typeface="Calibri"/>
              </a:rPr>
              <a:t>with </a:t>
            </a:r>
            <a:r>
              <a:rPr lang="en-US" sz="1000" dirty="0">
                <a:solidFill>
                  <a:schemeClr val="dk1"/>
                </a:solidFill>
                <a:latin typeface="Calibri"/>
                <a:ea typeface="Calibri"/>
                <a:cs typeface="Calibri"/>
                <a:sym typeface="Calibri"/>
              </a:rPr>
              <a:t>their own </a:t>
            </a:r>
            <a:r>
              <a:rPr lang="en" sz="1000" dirty="0">
                <a:solidFill>
                  <a:schemeClr val="dk1"/>
                </a:solidFill>
                <a:latin typeface="Calibri"/>
                <a:ea typeface="Calibri"/>
                <a:cs typeface="Calibri"/>
                <a:sym typeface="Calibri"/>
              </a:rPr>
              <a:t>solutions keeping ‘privacy’ in mind. Here is the summary of ‘approaches’ taken by various countries (as of </a:t>
            </a:r>
            <a:r>
              <a:rPr lang="en-US" sz="1000" dirty="0">
                <a:latin typeface="Calibri"/>
                <a:ea typeface="Calibri"/>
                <a:cs typeface="Calibri"/>
                <a:sym typeface="Calibri"/>
              </a:rPr>
              <a:t>30</a:t>
            </a:r>
            <a:r>
              <a:rPr lang="en" sz="1000" dirty="0">
                <a:latin typeface="Calibri"/>
                <a:ea typeface="Calibri"/>
                <a:cs typeface="Calibri"/>
                <a:sym typeface="Calibri"/>
              </a:rPr>
              <a:t>-APR-2020)  </a:t>
            </a:r>
            <a:endParaRPr sz="1000" dirty="0"/>
          </a:p>
        </p:txBody>
      </p:sp>
      <p:sp>
        <p:nvSpPr>
          <p:cNvPr id="140" name="Google Shape;140;p26"/>
          <p:cNvSpPr txBox="1"/>
          <p:nvPr/>
        </p:nvSpPr>
        <p:spPr>
          <a:xfrm>
            <a:off x="6767815" y="3957918"/>
            <a:ext cx="2376185" cy="276999"/>
          </a:xfrm>
          <a:prstGeom prst="rect">
            <a:avLst/>
          </a:prstGeom>
          <a:solidFill>
            <a:srgbClr val="C4BD9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Key Takeaway from this slide</a:t>
            </a:r>
            <a:endParaRPr sz="1100" dirty="0"/>
          </a:p>
        </p:txBody>
      </p:sp>
      <p:graphicFrame>
        <p:nvGraphicFramePr>
          <p:cNvPr id="141" name="Google Shape;141;p26"/>
          <p:cNvGraphicFramePr/>
          <p:nvPr>
            <p:extLst>
              <p:ext uri="{D42A27DB-BD31-4B8C-83A1-F6EECF244321}">
                <p14:modId xmlns:p14="http://schemas.microsoft.com/office/powerpoint/2010/main" val="2463074395"/>
              </p:ext>
            </p:extLst>
          </p:nvPr>
        </p:nvGraphicFramePr>
        <p:xfrm>
          <a:off x="325" y="2070497"/>
          <a:ext cx="9143675" cy="2785980"/>
        </p:xfrm>
        <a:graphic>
          <a:graphicData uri="http://schemas.openxmlformats.org/drawingml/2006/table">
            <a:tbl>
              <a:tblPr firstRow="1" bandRow="1">
                <a:noFill/>
                <a:tableStyleId>{971CAE1D-2056-495D-8C85-B687948D0F69}</a:tableStyleId>
              </a:tblPr>
              <a:tblGrid>
                <a:gridCol w="685525">
                  <a:extLst>
                    <a:ext uri="{9D8B030D-6E8A-4147-A177-3AD203B41FA5}">
                      <a16:colId xmlns:a16="http://schemas.microsoft.com/office/drawing/2014/main" val="20000"/>
                    </a:ext>
                  </a:extLst>
                </a:gridCol>
                <a:gridCol w="534800">
                  <a:extLst>
                    <a:ext uri="{9D8B030D-6E8A-4147-A177-3AD203B41FA5}">
                      <a16:colId xmlns:a16="http://schemas.microsoft.com/office/drawing/2014/main" val="20001"/>
                    </a:ext>
                  </a:extLst>
                </a:gridCol>
                <a:gridCol w="748314">
                  <a:extLst>
                    <a:ext uri="{9D8B030D-6E8A-4147-A177-3AD203B41FA5}">
                      <a16:colId xmlns:a16="http://schemas.microsoft.com/office/drawing/2014/main" val="20002"/>
                    </a:ext>
                  </a:extLst>
                </a:gridCol>
                <a:gridCol w="2045186">
                  <a:extLst>
                    <a:ext uri="{9D8B030D-6E8A-4147-A177-3AD203B41FA5}">
                      <a16:colId xmlns:a16="http://schemas.microsoft.com/office/drawing/2014/main" val="20003"/>
                    </a:ext>
                  </a:extLst>
                </a:gridCol>
                <a:gridCol w="830500">
                  <a:extLst>
                    <a:ext uri="{9D8B030D-6E8A-4147-A177-3AD203B41FA5}">
                      <a16:colId xmlns:a16="http://schemas.microsoft.com/office/drawing/2014/main" val="20004"/>
                    </a:ext>
                  </a:extLst>
                </a:gridCol>
                <a:gridCol w="2472650">
                  <a:extLst>
                    <a:ext uri="{9D8B030D-6E8A-4147-A177-3AD203B41FA5}">
                      <a16:colId xmlns:a16="http://schemas.microsoft.com/office/drawing/2014/main" val="20005"/>
                    </a:ext>
                  </a:extLst>
                </a:gridCol>
                <a:gridCol w="861975">
                  <a:extLst>
                    <a:ext uri="{9D8B030D-6E8A-4147-A177-3AD203B41FA5}">
                      <a16:colId xmlns:a16="http://schemas.microsoft.com/office/drawing/2014/main" val="20006"/>
                    </a:ext>
                  </a:extLst>
                </a:gridCol>
                <a:gridCol w="964725">
                  <a:extLst>
                    <a:ext uri="{9D8B030D-6E8A-4147-A177-3AD203B41FA5}">
                      <a16:colId xmlns:a16="http://schemas.microsoft.com/office/drawing/2014/main" val="20007"/>
                    </a:ext>
                  </a:extLst>
                </a:gridCol>
              </a:tblGrid>
              <a:tr h="298950">
                <a:tc>
                  <a:txBody>
                    <a:bodyPr/>
                    <a:lstStyle/>
                    <a:p>
                      <a:pPr marL="0" marR="0" lvl="0" indent="0" algn="l" rtl="0">
                        <a:spcBef>
                          <a:spcPts val="0"/>
                        </a:spcBef>
                        <a:spcAft>
                          <a:spcPts val="0"/>
                        </a:spcAft>
                        <a:buNone/>
                      </a:pPr>
                      <a:r>
                        <a:rPr lang="en" sz="800" u="none" strike="noStrike" cap="none"/>
                        <a:t>Country</a:t>
                      </a:r>
                      <a:endParaRPr sz="1100" dirty="0"/>
                    </a:p>
                  </a:txBody>
                  <a:tcPr marL="78250" marR="78250" marT="39125" marB="39125"/>
                </a:tc>
                <a:tc>
                  <a:txBody>
                    <a:bodyPr/>
                    <a:lstStyle/>
                    <a:p>
                      <a:pPr marL="0" marR="0" lvl="0" indent="0" algn="l" rtl="0">
                        <a:spcBef>
                          <a:spcPts val="0"/>
                        </a:spcBef>
                        <a:spcAft>
                          <a:spcPts val="0"/>
                        </a:spcAft>
                        <a:buNone/>
                      </a:pPr>
                      <a:r>
                        <a:rPr lang="en" sz="800" dirty="0"/>
                        <a:t>Date of  News</a:t>
                      </a:r>
                      <a:endParaRPr sz="1100" dirty="0"/>
                    </a:p>
                  </a:txBody>
                  <a:tcPr marL="78250" marR="78250" marT="39125" marB="39125"/>
                </a:tc>
                <a:tc>
                  <a:txBody>
                    <a:bodyPr/>
                    <a:lstStyle/>
                    <a:p>
                      <a:pPr marL="0" marR="0" lvl="0" indent="0" algn="l" rtl="0">
                        <a:spcBef>
                          <a:spcPts val="0"/>
                        </a:spcBef>
                        <a:spcAft>
                          <a:spcPts val="0"/>
                        </a:spcAft>
                        <a:buNone/>
                      </a:pPr>
                      <a:r>
                        <a:rPr lang="en" sz="800" dirty="0"/>
                        <a:t>Approach</a:t>
                      </a:r>
                      <a:endParaRPr sz="1100" dirty="0"/>
                    </a:p>
                  </a:txBody>
                  <a:tcPr marL="78250" marR="78250" marT="39125" marB="39125"/>
                </a:tc>
                <a:tc>
                  <a:txBody>
                    <a:bodyPr/>
                    <a:lstStyle/>
                    <a:p>
                      <a:pPr marL="0" marR="0" lvl="0" indent="0" algn="l" rtl="0">
                        <a:spcBef>
                          <a:spcPts val="0"/>
                        </a:spcBef>
                        <a:spcAft>
                          <a:spcPts val="0"/>
                        </a:spcAft>
                        <a:buNone/>
                      </a:pPr>
                      <a:r>
                        <a:rPr lang="en" sz="800"/>
                        <a:t>Mechanism for Contact Exchange</a:t>
                      </a:r>
                      <a:endParaRPr sz="1100" dirty="0"/>
                    </a:p>
                  </a:txBody>
                  <a:tcPr marL="78250" marR="78250" marT="39125" marB="39125"/>
                </a:tc>
                <a:tc>
                  <a:txBody>
                    <a:bodyPr/>
                    <a:lstStyle/>
                    <a:p>
                      <a:pPr marL="0" marR="0" lvl="0" indent="0" algn="l" rtl="0">
                        <a:spcBef>
                          <a:spcPts val="0"/>
                        </a:spcBef>
                        <a:spcAft>
                          <a:spcPts val="0"/>
                        </a:spcAft>
                        <a:buNone/>
                      </a:pPr>
                      <a:r>
                        <a:rPr lang="en" sz="800"/>
                        <a:t>Mechanism to report Infected Patient</a:t>
                      </a:r>
                      <a:endParaRPr sz="1100" dirty="0"/>
                    </a:p>
                  </a:txBody>
                  <a:tcPr marL="78250" marR="78250" marT="39125" marB="39125"/>
                </a:tc>
                <a:tc>
                  <a:txBody>
                    <a:bodyPr/>
                    <a:lstStyle/>
                    <a:p>
                      <a:pPr marL="0" marR="0" lvl="0" indent="0" algn="l" rtl="0">
                        <a:spcBef>
                          <a:spcPts val="0"/>
                        </a:spcBef>
                        <a:spcAft>
                          <a:spcPts val="0"/>
                        </a:spcAft>
                        <a:buNone/>
                      </a:pPr>
                      <a:r>
                        <a:rPr lang="en" sz="800"/>
                        <a:t>Mechanism for Sending Alerts</a:t>
                      </a:r>
                      <a:endParaRPr sz="1100" dirty="0"/>
                    </a:p>
                  </a:txBody>
                  <a:tcPr marL="78250" marR="78250" marT="39125" marB="39125"/>
                </a:tc>
                <a:tc>
                  <a:txBody>
                    <a:bodyPr/>
                    <a:lstStyle/>
                    <a:p>
                      <a:pPr marL="0" marR="0" lvl="0" indent="0" algn="l" rtl="0">
                        <a:spcBef>
                          <a:spcPts val="0"/>
                        </a:spcBef>
                        <a:spcAft>
                          <a:spcPts val="0"/>
                        </a:spcAft>
                        <a:buNone/>
                      </a:pPr>
                      <a:r>
                        <a:rPr lang="en" sz="800"/>
                        <a:t>Command Centre Involved</a:t>
                      </a:r>
                      <a:endParaRPr sz="1100" dirty="0"/>
                    </a:p>
                  </a:txBody>
                  <a:tcPr marL="78250" marR="78250" marT="39125" marB="39125"/>
                </a:tc>
                <a:tc>
                  <a:txBody>
                    <a:bodyPr/>
                    <a:lstStyle/>
                    <a:p>
                      <a:pPr marL="0" marR="0" lvl="0" indent="0" algn="l" rtl="0">
                        <a:spcBef>
                          <a:spcPts val="0"/>
                        </a:spcBef>
                        <a:spcAft>
                          <a:spcPts val="0"/>
                        </a:spcAft>
                        <a:buNone/>
                      </a:pPr>
                      <a:r>
                        <a:rPr lang="en" sz="800"/>
                        <a:t>Technology</a:t>
                      </a:r>
                      <a:endParaRPr sz="1100" dirty="0"/>
                    </a:p>
                  </a:txBody>
                  <a:tcPr marL="78250" marR="78250" marT="39125" marB="39125"/>
                </a:tc>
                <a:extLst>
                  <a:ext uri="{0D108BD9-81ED-4DB2-BD59-A6C34878D82A}">
                    <a16:rowId xmlns:a16="http://schemas.microsoft.com/office/drawing/2014/main" val="10000"/>
                  </a:ext>
                </a:extLst>
              </a:tr>
              <a:tr h="437300">
                <a:tc>
                  <a:txBody>
                    <a:bodyPr/>
                    <a:lstStyle/>
                    <a:p>
                      <a:pPr marL="0" marR="0" lvl="0" indent="0" algn="l" rtl="0">
                        <a:spcBef>
                          <a:spcPts val="0"/>
                        </a:spcBef>
                        <a:spcAft>
                          <a:spcPts val="0"/>
                        </a:spcAft>
                        <a:buNone/>
                      </a:pPr>
                      <a:r>
                        <a:rPr lang="en" sz="800" dirty="0"/>
                        <a:t>UK [16]</a:t>
                      </a:r>
                      <a:endParaRPr sz="1100" dirty="0"/>
                    </a:p>
                  </a:txBody>
                  <a:tcPr marL="78250" marR="78250" marT="39125" marB="39125"/>
                </a:tc>
                <a:tc>
                  <a:txBody>
                    <a:bodyPr/>
                    <a:lstStyle/>
                    <a:p>
                      <a:pPr marL="0" marR="0" lvl="0" indent="0" algn="l" rtl="0">
                        <a:spcBef>
                          <a:spcPts val="0"/>
                        </a:spcBef>
                        <a:spcAft>
                          <a:spcPts val="0"/>
                        </a:spcAft>
                        <a:buNone/>
                      </a:pPr>
                      <a:r>
                        <a:rPr lang="en" sz="800"/>
                        <a:t>March 19, 2020</a:t>
                      </a:r>
                      <a:endParaRPr sz="1100" dirty="0"/>
                    </a:p>
                  </a:txBody>
                  <a:tcPr marL="78250" marR="78250" marT="39125" marB="39125"/>
                </a:tc>
                <a:tc>
                  <a:txBody>
                    <a:bodyPr/>
                    <a:lstStyle/>
                    <a:p>
                      <a:pPr marL="0" marR="0" lvl="0" indent="0" algn="l" rtl="0">
                        <a:spcBef>
                          <a:spcPts val="0"/>
                        </a:spcBef>
                        <a:spcAft>
                          <a:spcPts val="0"/>
                        </a:spcAft>
                        <a:buNone/>
                      </a:pPr>
                      <a:r>
                        <a:rPr lang="en" sz="800"/>
                        <a:t>Centralized</a:t>
                      </a:r>
                      <a:endParaRPr sz="1100" dirty="0"/>
                    </a:p>
                  </a:txBody>
                  <a:tcPr marL="78250" marR="78250" marT="39125" marB="39125"/>
                </a:tc>
                <a:tc>
                  <a:txBody>
                    <a:bodyPr/>
                    <a:lstStyle/>
                    <a:p>
                      <a:pPr marL="0" marR="0" lvl="0" indent="0" algn="l" rtl="0">
                        <a:spcBef>
                          <a:spcPts val="0"/>
                        </a:spcBef>
                        <a:spcAft>
                          <a:spcPts val="0"/>
                        </a:spcAft>
                        <a:buNone/>
                      </a:pPr>
                      <a:r>
                        <a:rPr lang="en" sz="800" dirty="0"/>
                        <a:t>IDs/Keys exchanged when two mobile phones with Bluetooth enabled spend some time together</a:t>
                      </a:r>
                      <a:endParaRPr sz="1100" dirty="0"/>
                    </a:p>
                  </a:txBody>
                  <a:tcPr marL="78250" marR="78250" marT="39125" marB="39125"/>
                </a:tc>
                <a:tc>
                  <a:txBody>
                    <a:bodyPr/>
                    <a:lstStyle/>
                    <a:p>
                      <a:pPr marL="0" marR="0" lvl="0" indent="0" algn="l" rtl="0">
                        <a:spcBef>
                          <a:spcPts val="0"/>
                        </a:spcBef>
                        <a:spcAft>
                          <a:spcPts val="0"/>
                        </a:spcAft>
                        <a:buNone/>
                      </a:pPr>
                      <a:r>
                        <a:rPr lang="en" sz="800"/>
                        <a:t>Command Centre’s Responsibility</a:t>
                      </a:r>
                      <a:endParaRPr sz="1100" dirty="0"/>
                    </a:p>
                  </a:txBody>
                  <a:tcPr marL="78250" marR="78250" marT="39125" marB="39125"/>
                </a:tc>
                <a:tc>
                  <a:txBody>
                    <a:bodyPr/>
                    <a:lstStyle/>
                    <a:p>
                      <a:pPr marL="0" marR="0" lvl="0" indent="0" algn="l" rtl="0">
                        <a:spcBef>
                          <a:spcPts val="0"/>
                        </a:spcBef>
                        <a:spcAft>
                          <a:spcPts val="0"/>
                        </a:spcAft>
                        <a:buNone/>
                      </a:pPr>
                      <a:r>
                        <a:rPr lang="en" sz="800"/>
                        <a:t>Unknown – details are still being worked out.</a:t>
                      </a:r>
                      <a:endParaRPr sz="1100" dirty="0"/>
                    </a:p>
                  </a:txBody>
                  <a:tcPr marL="78250" marR="78250" marT="39125" marB="39125"/>
                </a:tc>
                <a:tc>
                  <a:txBody>
                    <a:bodyPr/>
                    <a:lstStyle/>
                    <a:p>
                      <a:pPr marL="0" marR="0" lvl="0" indent="0" algn="l" rtl="0">
                        <a:spcBef>
                          <a:spcPts val="0"/>
                        </a:spcBef>
                        <a:spcAft>
                          <a:spcPts val="0"/>
                        </a:spcAft>
                        <a:buNone/>
                      </a:pPr>
                      <a:r>
                        <a:rPr lang="en" sz="800" dirty="0"/>
                        <a:t>Yes, NHS</a:t>
                      </a:r>
                      <a:endParaRPr sz="1100" dirty="0"/>
                    </a:p>
                  </a:txBody>
                  <a:tcPr marL="78250" marR="78250" marT="39125" marB="39125"/>
                </a:tc>
                <a:tc>
                  <a:txBody>
                    <a:bodyPr/>
                    <a:lstStyle/>
                    <a:p>
                      <a:pPr marL="0" marR="0" lvl="0" indent="0" algn="l" rtl="0">
                        <a:spcBef>
                          <a:spcPts val="0"/>
                        </a:spcBef>
                        <a:spcAft>
                          <a:spcPts val="0"/>
                        </a:spcAft>
                        <a:buNone/>
                      </a:pPr>
                      <a:r>
                        <a:rPr lang="en" sz="800"/>
                        <a:t>Mobile Devices with Bluetooth</a:t>
                      </a:r>
                      <a:endParaRPr sz="1100" dirty="0"/>
                    </a:p>
                  </a:txBody>
                  <a:tcPr marL="78250" marR="78250" marT="39125" marB="39125"/>
                </a:tc>
                <a:extLst>
                  <a:ext uri="{0D108BD9-81ED-4DB2-BD59-A6C34878D82A}">
                    <a16:rowId xmlns:a16="http://schemas.microsoft.com/office/drawing/2014/main" val="10001"/>
                  </a:ext>
                </a:extLst>
              </a:tr>
              <a:tr h="437300">
                <a:tc>
                  <a:txBody>
                    <a:bodyPr/>
                    <a:lstStyle/>
                    <a:p>
                      <a:pPr marL="0" marR="0" lvl="0" indent="0" algn="l" rtl="0">
                        <a:spcBef>
                          <a:spcPts val="0"/>
                        </a:spcBef>
                        <a:spcAft>
                          <a:spcPts val="0"/>
                        </a:spcAft>
                        <a:buNone/>
                      </a:pPr>
                      <a:r>
                        <a:rPr lang="en" sz="800" dirty="0"/>
                        <a:t>Singapore [7]</a:t>
                      </a:r>
                      <a:endParaRPr sz="1100" dirty="0"/>
                    </a:p>
                  </a:txBody>
                  <a:tcPr marL="78250" marR="78250" marT="39125" marB="39125"/>
                </a:tc>
                <a:tc>
                  <a:txBody>
                    <a:bodyPr/>
                    <a:lstStyle/>
                    <a:p>
                      <a:pPr marL="0" marR="0" lvl="0" indent="0" algn="l" rtl="0">
                        <a:spcBef>
                          <a:spcPts val="0"/>
                        </a:spcBef>
                        <a:spcAft>
                          <a:spcPts val="0"/>
                        </a:spcAft>
                        <a:buNone/>
                      </a:pPr>
                      <a:r>
                        <a:rPr lang="en" sz="800"/>
                        <a:t>March 21, 2020</a:t>
                      </a:r>
                      <a:endParaRPr sz="1100" dirty="0"/>
                    </a:p>
                  </a:txBody>
                  <a:tcPr marL="78250" marR="78250" marT="39125" marB="39125"/>
                </a:tc>
                <a:tc>
                  <a:txBody>
                    <a:bodyPr/>
                    <a:lstStyle/>
                    <a:p>
                      <a:pPr marL="0" marR="0" lvl="0" indent="0" algn="l" rtl="0">
                        <a:spcBef>
                          <a:spcPts val="0"/>
                        </a:spcBef>
                        <a:spcAft>
                          <a:spcPts val="0"/>
                        </a:spcAft>
                        <a:buNone/>
                      </a:pPr>
                      <a:r>
                        <a:rPr lang="en" sz="800"/>
                        <a:t>Centralized</a:t>
                      </a:r>
                      <a:endParaRPr sz="1100" dirty="0"/>
                    </a:p>
                  </a:txBody>
                  <a:tcPr marL="78250" marR="78250" marT="39125" marB="39125"/>
                </a:tc>
                <a:tc>
                  <a:txBody>
                    <a:bodyPr/>
                    <a:lstStyle/>
                    <a:p>
                      <a:pPr marL="0" marR="0" lvl="0" indent="0" algn="l" rtl="0">
                        <a:spcBef>
                          <a:spcPts val="0"/>
                        </a:spcBef>
                        <a:spcAft>
                          <a:spcPts val="0"/>
                        </a:spcAft>
                        <a:buNone/>
                      </a:pPr>
                      <a:r>
                        <a:rPr lang="en" sz="800"/>
                        <a:t>IDs/Keys exchanged when two mobile phones with Bluetooth enabled cross each other</a:t>
                      </a:r>
                      <a:endParaRPr sz="1100" dirty="0"/>
                    </a:p>
                  </a:txBody>
                  <a:tcPr marL="78250" marR="78250" marT="39125" marB="39125"/>
                </a:tc>
                <a:tc>
                  <a:txBody>
                    <a:bodyPr/>
                    <a:lstStyle/>
                    <a:p>
                      <a:pPr marL="0" marR="0" lvl="0" indent="0" algn="l" rtl="0">
                        <a:spcBef>
                          <a:spcPts val="0"/>
                        </a:spcBef>
                        <a:spcAft>
                          <a:spcPts val="0"/>
                        </a:spcAft>
                        <a:buNone/>
                      </a:pPr>
                      <a:r>
                        <a:rPr lang="en" sz="800"/>
                        <a:t>Command Centre</a:t>
                      </a:r>
                      <a:endParaRPr sz="1100" dirty="0"/>
                    </a:p>
                  </a:txBody>
                  <a:tcPr marL="78250" marR="78250" marT="39125" marB="39125"/>
                </a:tc>
                <a:tc>
                  <a:txBody>
                    <a:bodyPr/>
                    <a:lstStyle/>
                    <a:p>
                      <a:pPr marL="0" marR="0" lvl="0" indent="0" algn="l" rtl="0">
                        <a:spcBef>
                          <a:spcPts val="0"/>
                        </a:spcBef>
                        <a:spcAft>
                          <a:spcPts val="0"/>
                        </a:spcAft>
                        <a:buNone/>
                      </a:pPr>
                      <a:r>
                        <a:rPr lang="en" sz="800" dirty="0"/>
                        <a:t>Command centre looks at app </a:t>
                      </a:r>
                      <a:r>
                        <a:rPr lang="en" sz="800" b="1" dirty="0"/>
                        <a:t>logs</a:t>
                      </a:r>
                      <a:r>
                        <a:rPr lang="en" sz="800" dirty="0"/>
                        <a:t> and decides who</a:t>
                      </a:r>
                      <a:r>
                        <a:rPr lang="en-GB" sz="800" dirty="0"/>
                        <a:t>m</a:t>
                      </a:r>
                      <a:r>
                        <a:rPr lang="en" sz="800" dirty="0"/>
                        <a:t> to send alerts </a:t>
                      </a:r>
                      <a:r>
                        <a:rPr lang="en-GB" sz="800" dirty="0"/>
                        <a:t>to</a:t>
                      </a:r>
                      <a:endParaRPr sz="1100" dirty="0"/>
                    </a:p>
                  </a:txBody>
                  <a:tcPr marL="78250" marR="78250" marT="39125" marB="39125"/>
                </a:tc>
                <a:tc>
                  <a:txBody>
                    <a:bodyPr/>
                    <a:lstStyle/>
                    <a:p>
                      <a:pPr marL="0" marR="0" lvl="0" indent="0" algn="l" rtl="0">
                        <a:spcBef>
                          <a:spcPts val="0"/>
                        </a:spcBef>
                        <a:spcAft>
                          <a:spcPts val="0"/>
                        </a:spcAft>
                        <a:buNone/>
                      </a:pPr>
                      <a:r>
                        <a:rPr lang="en" sz="800"/>
                        <a:t>Yes</a:t>
                      </a:r>
                      <a:endParaRPr sz="1100" dirty="0"/>
                    </a:p>
                  </a:txBody>
                  <a:tcPr marL="78250" marR="78250" marT="39125" marB="39125"/>
                </a:tc>
                <a:tc>
                  <a:txBody>
                    <a:bodyPr/>
                    <a:lstStyle/>
                    <a:p>
                      <a:pPr marL="0" marR="0" lvl="0" indent="0" algn="l" rtl="0">
                        <a:lnSpc>
                          <a:spcPct val="100000"/>
                        </a:lnSpc>
                        <a:spcBef>
                          <a:spcPts val="0"/>
                        </a:spcBef>
                        <a:spcAft>
                          <a:spcPts val="0"/>
                        </a:spcAft>
                        <a:buClr>
                          <a:schemeClr val="dk1"/>
                        </a:buClr>
                        <a:buSzPts val="800"/>
                        <a:buFont typeface="Calibri"/>
                        <a:buNone/>
                      </a:pPr>
                      <a:r>
                        <a:rPr lang="en" sz="800"/>
                        <a:t>Mobile Devices with Bluetooth</a:t>
                      </a:r>
                      <a:endParaRPr sz="1100" dirty="0"/>
                    </a:p>
                  </a:txBody>
                  <a:tcPr marL="78250" marR="78250" marT="39125" marB="39125"/>
                </a:tc>
                <a:extLst>
                  <a:ext uri="{0D108BD9-81ED-4DB2-BD59-A6C34878D82A}">
                    <a16:rowId xmlns:a16="http://schemas.microsoft.com/office/drawing/2014/main" val="10002"/>
                  </a:ext>
                </a:extLst>
              </a:tr>
              <a:tr h="196325">
                <a:tc>
                  <a:txBody>
                    <a:bodyPr/>
                    <a:lstStyle/>
                    <a:p>
                      <a:pPr marL="0" marR="0" lvl="0" indent="0" algn="l" rtl="0">
                        <a:spcBef>
                          <a:spcPts val="0"/>
                        </a:spcBef>
                        <a:spcAft>
                          <a:spcPts val="0"/>
                        </a:spcAft>
                        <a:buNone/>
                      </a:pPr>
                      <a:r>
                        <a:rPr lang="en" sz="800" dirty="0"/>
                        <a:t>US (Apple &amp; Google)</a:t>
                      </a:r>
                    </a:p>
                    <a:p>
                      <a:pPr marL="0" marR="0" lvl="0" indent="0" algn="l" rtl="0">
                        <a:spcBef>
                          <a:spcPts val="0"/>
                        </a:spcBef>
                        <a:spcAft>
                          <a:spcPts val="0"/>
                        </a:spcAft>
                        <a:buNone/>
                      </a:pPr>
                      <a:r>
                        <a:rPr lang="en" sz="800" dirty="0"/>
                        <a:t>[3][4]</a:t>
                      </a:r>
                      <a:endParaRPr sz="1100" dirty="0"/>
                    </a:p>
                  </a:txBody>
                  <a:tcPr marL="78250" marR="78250" marT="39125" marB="39125"/>
                </a:tc>
                <a:tc>
                  <a:txBody>
                    <a:bodyPr/>
                    <a:lstStyle/>
                    <a:p>
                      <a:pPr marL="0" marR="0" lvl="0" indent="0" algn="l" rtl="0">
                        <a:spcBef>
                          <a:spcPts val="0"/>
                        </a:spcBef>
                        <a:spcAft>
                          <a:spcPts val="0"/>
                        </a:spcAft>
                        <a:buNone/>
                      </a:pPr>
                      <a:r>
                        <a:rPr lang="en" sz="800"/>
                        <a:t>April 10, 2020</a:t>
                      </a:r>
                      <a:endParaRPr sz="1100" dirty="0"/>
                    </a:p>
                  </a:txBody>
                  <a:tcPr marL="78250" marR="78250" marT="39125" marB="39125"/>
                </a:tc>
                <a:tc>
                  <a:txBody>
                    <a:bodyPr/>
                    <a:lstStyle/>
                    <a:p>
                      <a:pPr marL="0" marR="0" lvl="0" indent="0" algn="l" rtl="0">
                        <a:spcBef>
                          <a:spcPts val="0"/>
                        </a:spcBef>
                        <a:spcAft>
                          <a:spcPts val="0"/>
                        </a:spcAft>
                        <a:buNone/>
                      </a:pPr>
                      <a:r>
                        <a:rPr lang="en" sz="800"/>
                        <a:t>Decentralized</a:t>
                      </a:r>
                      <a:endParaRPr sz="1100" dirty="0"/>
                    </a:p>
                  </a:txBody>
                  <a:tcPr marL="78250" marR="78250" marT="39125" marB="39125"/>
                </a:tc>
                <a:tc>
                  <a:txBody>
                    <a:bodyPr/>
                    <a:lstStyle/>
                    <a:p>
                      <a:pPr marL="0" marR="0" lvl="0" indent="0" algn="l" rtl="0">
                        <a:lnSpc>
                          <a:spcPct val="100000"/>
                        </a:lnSpc>
                        <a:spcBef>
                          <a:spcPts val="0"/>
                        </a:spcBef>
                        <a:spcAft>
                          <a:spcPts val="0"/>
                        </a:spcAft>
                        <a:buClr>
                          <a:schemeClr val="dk1"/>
                        </a:buClr>
                        <a:buSzPts val="800"/>
                        <a:buFont typeface="Calibri"/>
                        <a:buNone/>
                      </a:pPr>
                      <a:r>
                        <a:rPr lang="en" sz="800" dirty="0"/>
                        <a:t>IDs/Keys exchanged when two mobile phones with Bluetooth enabled cross each other</a:t>
                      </a:r>
                      <a:endParaRPr sz="1100" dirty="0"/>
                    </a:p>
                  </a:txBody>
                  <a:tcPr marL="78250" marR="78250" marT="39125" marB="39125"/>
                </a:tc>
                <a:tc>
                  <a:txBody>
                    <a:bodyPr/>
                    <a:lstStyle/>
                    <a:p>
                      <a:pPr marL="0" marR="0" lvl="0" indent="0" algn="l" rtl="0">
                        <a:spcBef>
                          <a:spcPts val="0"/>
                        </a:spcBef>
                        <a:spcAft>
                          <a:spcPts val="0"/>
                        </a:spcAft>
                        <a:buNone/>
                      </a:pPr>
                      <a:r>
                        <a:rPr lang="en" sz="800"/>
                        <a:t>Unknown</a:t>
                      </a:r>
                      <a:endParaRPr sz="1100" dirty="0"/>
                    </a:p>
                  </a:txBody>
                  <a:tcPr marL="78250" marR="78250" marT="39125" marB="39125"/>
                </a:tc>
                <a:tc>
                  <a:txBody>
                    <a:bodyPr/>
                    <a:lstStyle/>
                    <a:p>
                      <a:pPr marL="0" marR="0" lvl="0" indent="0" algn="l" rtl="0">
                        <a:lnSpc>
                          <a:spcPct val="100000"/>
                        </a:lnSpc>
                        <a:spcBef>
                          <a:spcPts val="0"/>
                        </a:spcBef>
                        <a:spcAft>
                          <a:spcPts val="0"/>
                        </a:spcAft>
                        <a:buClr>
                          <a:schemeClr val="dk1"/>
                        </a:buClr>
                        <a:buSzPts val="800"/>
                        <a:buFont typeface="Calibri"/>
                        <a:buNone/>
                      </a:pPr>
                      <a:r>
                        <a:rPr lang="en" sz="800"/>
                        <a:t>IDs/Keys exchanges are stored locally on phone, based on match of published infected key with keys stored </a:t>
                      </a:r>
                      <a:r>
                        <a:rPr lang="en" sz="800" b="1"/>
                        <a:t>locally</a:t>
                      </a:r>
                      <a:r>
                        <a:rPr lang="en" sz="800"/>
                        <a:t> alerts are generated</a:t>
                      </a:r>
                      <a:endParaRPr sz="1100" dirty="0"/>
                    </a:p>
                  </a:txBody>
                  <a:tcPr marL="78250" marR="78250" marT="39125" marB="39125"/>
                </a:tc>
                <a:tc>
                  <a:txBody>
                    <a:bodyPr/>
                    <a:lstStyle/>
                    <a:p>
                      <a:pPr marL="0" marR="0" lvl="0" indent="0" algn="l" rtl="0">
                        <a:spcBef>
                          <a:spcPts val="0"/>
                        </a:spcBef>
                        <a:spcAft>
                          <a:spcPts val="0"/>
                        </a:spcAft>
                        <a:buNone/>
                      </a:pPr>
                      <a:r>
                        <a:rPr lang="en" sz="800"/>
                        <a:t>Unknown</a:t>
                      </a:r>
                      <a:endParaRPr sz="1100" dirty="0"/>
                    </a:p>
                  </a:txBody>
                  <a:tcPr marL="78250" marR="78250" marT="39125" marB="39125"/>
                </a:tc>
                <a:tc>
                  <a:txBody>
                    <a:bodyPr/>
                    <a:lstStyle/>
                    <a:p>
                      <a:pPr marL="0" marR="0" lvl="0" indent="0" algn="l" rtl="0">
                        <a:spcBef>
                          <a:spcPts val="0"/>
                        </a:spcBef>
                        <a:spcAft>
                          <a:spcPts val="0"/>
                        </a:spcAft>
                        <a:buNone/>
                      </a:pPr>
                      <a:r>
                        <a:rPr lang="en" sz="800"/>
                        <a:t>Mobile Devices with Bluetooth</a:t>
                      </a:r>
                      <a:endParaRPr sz="1100" dirty="0"/>
                    </a:p>
                  </a:txBody>
                  <a:tcPr marL="78250" marR="78250" marT="39125" marB="39125"/>
                </a:tc>
                <a:extLst>
                  <a:ext uri="{0D108BD9-81ED-4DB2-BD59-A6C34878D82A}">
                    <a16:rowId xmlns:a16="http://schemas.microsoft.com/office/drawing/2014/main" val="10003"/>
                  </a:ext>
                </a:extLst>
              </a:tr>
              <a:tr h="316950">
                <a:tc>
                  <a:txBody>
                    <a:bodyPr/>
                    <a:lstStyle/>
                    <a:p>
                      <a:pPr marL="0" marR="0" lvl="0" indent="0" algn="l" rtl="0">
                        <a:spcBef>
                          <a:spcPts val="0"/>
                        </a:spcBef>
                        <a:spcAft>
                          <a:spcPts val="0"/>
                        </a:spcAft>
                        <a:buNone/>
                      </a:pPr>
                      <a:r>
                        <a:rPr lang="en" sz="800" dirty="0"/>
                        <a:t>Europe &amp; Australia (PEPP-PT) [5][13]</a:t>
                      </a:r>
                      <a:endParaRPr sz="1100" dirty="0"/>
                    </a:p>
                  </a:txBody>
                  <a:tcPr marL="78250" marR="78250" marT="39125" marB="39125"/>
                </a:tc>
                <a:tc>
                  <a:txBody>
                    <a:bodyPr/>
                    <a:lstStyle/>
                    <a:p>
                      <a:pPr marL="0" marR="0" lvl="0" indent="0" algn="l" rtl="0">
                        <a:spcBef>
                          <a:spcPts val="0"/>
                        </a:spcBef>
                        <a:spcAft>
                          <a:spcPts val="0"/>
                        </a:spcAft>
                        <a:buNone/>
                      </a:pPr>
                      <a:r>
                        <a:rPr lang="en" sz="800"/>
                        <a:t>April 17, 2020</a:t>
                      </a:r>
                      <a:endParaRPr sz="1100" dirty="0"/>
                    </a:p>
                  </a:txBody>
                  <a:tcPr marL="78250" marR="78250" marT="39125" marB="39125"/>
                </a:tc>
                <a:tc>
                  <a:txBody>
                    <a:bodyPr/>
                    <a:lstStyle/>
                    <a:p>
                      <a:pPr marL="0" marR="0" lvl="0" indent="0" algn="l" rtl="0">
                        <a:spcBef>
                          <a:spcPts val="0"/>
                        </a:spcBef>
                        <a:spcAft>
                          <a:spcPts val="0"/>
                        </a:spcAft>
                        <a:buNone/>
                      </a:pPr>
                      <a:r>
                        <a:rPr lang="en" sz="800"/>
                        <a:t>Centralized</a:t>
                      </a:r>
                      <a:endParaRPr sz="1100" dirty="0"/>
                    </a:p>
                  </a:txBody>
                  <a:tcPr marL="78250" marR="78250" marT="39125" marB="39125"/>
                </a:tc>
                <a:tc>
                  <a:txBody>
                    <a:bodyPr/>
                    <a:lstStyle/>
                    <a:p>
                      <a:pPr marL="0" marR="0" lvl="0" indent="0" algn="l" rtl="0">
                        <a:spcBef>
                          <a:spcPts val="0"/>
                        </a:spcBef>
                        <a:spcAft>
                          <a:spcPts val="0"/>
                        </a:spcAft>
                        <a:buNone/>
                      </a:pPr>
                      <a:r>
                        <a:rPr lang="en" sz="800"/>
                        <a:t>DP-3T Protocol; IDs/Keys exchanged when two mobile phones with Bluetooth enabled spend 15 minutes together</a:t>
                      </a:r>
                      <a:endParaRPr sz="1100" dirty="0"/>
                    </a:p>
                  </a:txBody>
                  <a:tcPr marL="78250" marR="78250" marT="39125" marB="39125"/>
                </a:tc>
                <a:tc>
                  <a:txBody>
                    <a:bodyPr/>
                    <a:lstStyle/>
                    <a:p>
                      <a:pPr marL="0" marR="0" lvl="0" indent="0" algn="l" rtl="0">
                        <a:lnSpc>
                          <a:spcPct val="100000"/>
                        </a:lnSpc>
                        <a:spcBef>
                          <a:spcPts val="0"/>
                        </a:spcBef>
                        <a:spcAft>
                          <a:spcPts val="0"/>
                        </a:spcAft>
                        <a:buClr>
                          <a:schemeClr val="dk1"/>
                        </a:buClr>
                        <a:buSzPts val="800"/>
                        <a:buFont typeface="Calibri"/>
                        <a:buNone/>
                      </a:pPr>
                      <a:r>
                        <a:rPr lang="en" sz="800"/>
                        <a:t>Command Centre’s Responsibility</a:t>
                      </a:r>
                      <a:endParaRPr sz="1100" dirty="0"/>
                    </a:p>
                  </a:txBody>
                  <a:tcPr marL="78250" marR="78250" marT="39125" marB="39125"/>
                </a:tc>
                <a:tc>
                  <a:txBody>
                    <a:bodyPr/>
                    <a:lstStyle/>
                    <a:p>
                      <a:pPr marL="0" marR="0" lvl="0" indent="0" algn="l" rtl="0">
                        <a:spcBef>
                          <a:spcPts val="0"/>
                        </a:spcBef>
                        <a:spcAft>
                          <a:spcPts val="0"/>
                        </a:spcAft>
                        <a:buNone/>
                      </a:pPr>
                      <a:r>
                        <a:rPr lang="en" sz="800"/>
                        <a:t>IDs/Keys exchanges are stored locally on phone, based on match of published infected key with keys stored </a:t>
                      </a:r>
                      <a:r>
                        <a:rPr lang="en" sz="800" b="1"/>
                        <a:t>centrally</a:t>
                      </a:r>
                      <a:r>
                        <a:rPr lang="en" sz="800"/>
                        <a:t> alerts are generated</a:t>
                      </a:r>
                      <a:endParaRPr sz="1100" dirty="0"/>
                    </a:p>
                  </a:txBody>
                  <a:tcPr marL="78250" marR="78250" marT="39125" marB="39125"/>
                </a:tc>
                <a:tc>
                  <a:txBody>
                    <a:bodyPr/>
                    <a:lstStyle/>
                    <a:p>
                      <a:pPr marL="0" marR="0" lvl="0" indent="0" algn="l" rtl="0">
                        <a:spcBef>
                          <a:spcPts val="0"/>
                        </a:spcBef>
                        <a:spcAft>
                          <a:spcPts val="0"/>
                        </a:spcAft>
                        <a:buNone/>
                      </a:pPr>
                      <a:r>
                        <a:rPr lang="en" sz="800"/>
                        <a:t>Yes</a:t>
                      </a:r>
                      <a:endParaRPr sz="1100" dirty="0"/>
                    </a:p>
                  </a:txBody>
                  <a:tcPr marL="78250" marR="78250" marT="39125" marB="39125"/>
                </a:tc>
                <a:tc>
                  <a:txBody>
                    <a:bodyPr/>
                    <a:lstStyle/>
                    <a:p>
                      <a:pPr marL="0" marR="0" lvl="0" indent="0" algn="l" rtl="0">
                        <a:spcBef>
                          <a:spcPts val="0"/>
                        </a:spcBef>
                        <a:spcAft>
                          <a:spcPts val="0"/>
                        </a:spcAft>
                        <a:buNone/>
                      </a:pPr>
                      <a:r>
                        <a:rPr lang="en" sz="800"/>
                        <a:t>Mobile Devices with Bluetooth</a:t>
                      </a:r>
                      <a:endParaRPr sz="1100" dirty="0"/>
                    </a:p>
                  </a:txBody>
                  <a:tcPr marL="78250" marR="78250" marT="39125" marB="39125"/>
                </a:tc>
                <a:extLst>
                  <a:ext uri="{0D108BD9-81ED-4DB2-BD59-A6C34878D82A}">
                    <a16:rowId xmlns:a16="http://schemas.microsoft.com/office/drawing/2014/main" val="10004"/>
                  </a:ext>
                </a:extLst>
              </a:tr>
              <a:tr h="316950">
                <a:tc>
                  <a:txBody>
                    <a:bodyPr/>
                    <a:lstStyle/>
                    <a:p>
                      <a:pPr marL="0" marR="0" lvl="0" indent="0" algn="l" rtl="0">
                        <a:spcBef>
                          <a:spcPts val="0"/>
                        </a:spcBef>
                        <a:spcAft>
                          <a:spcPts val="0"/>
                        </a:spcAft>
                        <a:buNone/>
                      </a:pPr>
                      <a:r>
                        <a:rPr lang="en" sz="800" dirty="0"/>
                        <a:t>Switzerland [6]</a:t>
                      </a:r>
                      <a:endParaRPr sz="1100" dirty="0"/>
                    </a:p>
                  </a:txBody>
                  <a:tcPr marL="78250" marR="78250" marT="39125" marB="39125"/>
                </a:tc>
                <a:tc>
                  <a:txBody>
                    <a:bodyPr/>
                    <a:lstStyle/>
                    <a:p>
                      <a:pPr marL="0" marR="0" lvl="0" indent="0" algn="l" rtl="0">
                        <a:spcBef>
                          <a:spcPts val="0"/>
                        </a:spcBef>
                        <a:spcAft>
                          <a:spcPts val="0"/>
                        </a:spcAft>
                        <a:buNone/>
                      </a:pPr>
                      <a:r>
                        <a:rPr lang="en" sz="800"/>
                        <a:t>April 21, 2020</a:t>
                      </a:r>
                      <a:endParaRPr sz="1100" dirty="0"/>
                    </a:p>
                  </a:txBody>
                  <a:tcPr marL="78250" marR="78250" marT="39125" marB="39125"/>
                </a:tc>
                <a:tc>
                  <a:txBody>
                    <a:bodyPr/>
                    <a:lstStyle/>
                    <a:p>
                      <a:pPr marL="0" marR="0" lvl="0" indent="0" algn="l" rtl="0">
                        <a:spcBef>
                          <a:spcPts val="0"/>
                        </a:spcBef>
                        <a:spcAft>
                          <a:spcPts val="0"/>
                        </a:spcAft>
                        <a:buNone/>
                      </a:pPr>
                      <a:r>
                        <a:rPr lang="en" sz="800" dirty="0"/>
                        <a:t>Decentralized</a:t>
                      </a:r>
                      <a:endParaRPr sz="1100" dirty="0"/>
                    </a:p>
                  </a:txBody>
                  <a:tcPr marL="78250" marR="78250" marT="39125" marB="39125"/>
                </a:tc>
                <a:tc>
                  <a:txBody>
                    <a:bodyPr/>
                    <a:lstStyle/>
                    <a:p>
                      <a:pPr marL="0" marR="0" lvl="0" indent="0" algn="l" rtl="0">
                        <a:lnSpc>
                          <a:spcPct val="100000"/>
                        </a:lnSpc>
                        <a:spcBef>
                          <a:spcPts val="0"/>
                        </a:spcBef>
                        <a:spcAft>
                          <a:spcPts val="0"/>
                        </a:spcAft>
                        <a:buClr>
                          <a:schemeClr val="dk1"/>
                        </a:buClr>
                        <a:buSzPts val="800"/>
                        <a:buFont typeface="Calibri"/>
                        <a:buNone/>
                      </a:pPr>
                      <a:r>
                        <a:rPr lang="en" sz="800"/>
                        <a:t>DP-3T Protocol; IDs/Keys exchanged when two mobile phones with Bluetooth enabled spend some time together</a:t>
                      </a:r>
                      <a:endParaRPr sz="1100" dirty="0"/>
                    </a:p>
                  </a:txBody>
                  <a:tcPr marL="78250" marR="78250" marT="39125" marB="39125"/>
                </a:tc>
                <a:tc>
                  <a:txBody>
                    <a:bodyPr/>
                    <a:lstStyle/>
                    <a:p>
                      <a:pPr marL="0" marR="0" lvl="0" indent="0" algn="l" rtl="0">
                        <a:spcBef>
                          <a:spcPts val="0"/>
                        </a:spcBef>
                        <a:spcAft>
                          <a:spcPts val="0"/>
                        </a:spcAft>
                        <a:buNone/>
                      </a:pPr>
                      <a:r>
                        <a:rPr lang="en" sz="800"/>
                        <a:t>Unknown</a:t>
                      </a:r>
                      <a:endParaRPr sz="1100" dirty="0"/>
                    </a:p>
                  </a:txBody>
                  <a:tcPr marL="78250" marR="78250" marT="39125" marB="39125"/>
                </a:tc>
                <a:tc>
                  <a:txBody>
                    <a:bodyPr/>
                    <a:lstStyle/>
                    <a:p>
                      <a:pPr marL="0" marR="0" lvl="0" indent="0" algn="l" rtl="0">
                        <a:lnSpc>
                          <a:spcPct val="100000"/>
                        </a:lnSpc>
                        <a:spcBef>
                          <a:spcPts val="0"/>
                        </a:spcBef>
                        <a:spcAft>
                          <a:spcPts val="0"/>
                        </a:spcAft>
                        <a:buClr>
                          <a:schemeClr val="dk1"/>
                        </a:buClr>
                        <a:buSzPts val="800"/>
                        <a:buFont typeface="Calibri"/>
                        <a:buNone/>
                      </a:pPr>
                      <a:r>
                        <a:rPr lang="en" sz="800" dirty="0"/>
                        <a:t>IDs/Keys exchanges are stored locally on phone, based on match of published infected key with keys stored </a:t>
                      </a:r>
                      <a:r>
                        <a:rPr lang="en" sz="800" b="1" dirty="0"/>
                        <a:t>locally</a:t>
                      </a:r>
                      <a:r>
                        <a:rPr lang="en" sz="800" dirty="0"/>
                        <a:t> alerts are generated</a:t>
                      </a:r>
                      <a:endParaRPr sz="1100" dirty="0"/>
                    </a:p>
                  </a:txBody>
                  <a:tcPr marL="78250" marR="78250" marT="39125" marB="39125"/>
                </a:tc>
                <a:tc>
                  <a:txBody>
                    <a:bodyPr/>
                    <a:lstStyle/>
                    <a:p>
                      <a:pPr marL="0" marR="0" lvl="0" indent="0" algn="l" rtl="0">
                        <a:spcBef>
                          <a:spcPts val="0"/>
                        </a:spcBef>
                        <a:spcAft>
                          <a:spcPts val="0"/>
                        </a:spcAft>
                        <a:buNone/>
                      </a:pPr>
                      <a:r>
                        <a:rPr lang="en" sz="800"/>
                        <a:t>Unknown</a:t>
                      </a:r>
                      <a:endParaRPr sz="1100" dirty="0"/>
                    </a:p>
                  </a:txBody>
                  <a:tcPr marL="78250" marR="78250" marT="39125" marB="39125"/>
                </a:tc>
                <a:tc>
                  <a:txBody>
                    <a:bodyPr/>
                    <a:lstStyle/>
                    <a:p>
                      <a:pPr marL="0" marR="0" lvl="0" indent="0" algn="l" rtl="0">
                        <a:lnSpc>
                          <a:spcPct val="100000"/>
                        </a:lnSpc>
                        <a:spcBef>
                          <a:spcPts val="0"/>
                        </a:spcBef>
                        <a:spcAft>
                          <a:spcPts val="0"/>
                        </a:spcAft>
                        <a:buClr>
                          <a:schemeClr val="dk1"/>
                        </a:buClr>
                        <a:buSzPts val="800"/>
                        <a:buFont typeface="Calibri"/>
                        <a:buNone/>
                      </a:pPr>
                      <a:r>
                        <a:rPr lang="en" sz="800" dirty="0"/>
                        <a:t>Mobile Devices with Bluetooth</a:t>
                      </a:r>
                      <a:endParaRPr sz="1100" dirty="0"/>
                    </a:p>
                  </a:txBody>
                  <a:tcPr marL="78250" marR="78250" marT="39125" marB="39125"/>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491ED44C-145A-44C2-96A0-AE747DA2DB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p:nvPr/>
        </p:nvSpPr>
        <p:spPr>
          <a:xfrm>
            <a:off x="0" y="0"/>
            <a:ext cx="9144000" cy="402300"/>
          </a:xfrm>
          <a:prstGeom prst="rect">
            <a:avLst/>
          </a:prstGeom>
          <a:solidFill>
            <a:srgbClr val="E7135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Issues with Current Solutions </a:t>
            </a:r>
            <a:endParaRPr sz="1100" dirty="0"/>
          </a:p>
        </p:txBody>
      </p:sp>
      <p:sp>
        <p:nvSpPr>
          <p:cNvPr id="147" name="Google Shape;147;p27"/>
          <p:cNvSpPr txBox="1"/>
          <p:nvPr/>
        </p:nvSpPr>
        <p:spPr>
          <a:xfrm>
            <a:off x="6419725" y="3449275"/>
            <a:ext cx="2724300" cy="17031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chemeClr val="dk1"/>
                </a:solidFill>
                <a:latin typeface="Calibri"/>
                <a:ea typeface="Calibri"/>
                <a:cs typeface="Calibri"/>
                <a:sym typeface="Calibri"/>
              </a:rPr>
              <a:t>1. Weaknesses in the solutions proposed by various countries. </a:t>
            </a:r>
            <a:endParaRPr sz="1100" dirty="0"/>
          </a:p>
          <a:p>
            <a:pPr marL="0" marR="0" lvl="0" indent="0" algn="l" rtl="0">
              <a:spcBef>
                <a:spcPts val="0"/>
              </a:spcBef>
              <a:spcAft>
                <a:spcPts val="0"/>
              </a:spcAft>
              <a:buNone/>
            </a:pPr>
            <a:r>
              <a:rPr lang="en" sz="900" dirty="0">
                <a:solidFill>
                  <a:schemeClr val="dk1"/>
                </a:solidFill>
                <a:latin typeface="Calibri"/>
                <a:ea typeface="Calibri"/>
                <a:cs typeface="Calibri"/>
                <a:sym typeface="Calibri"/>
              </a:rPr>
              <a:t>2. </a:t>
            </a:r>
            <a:r>
              <a:rPr lang="en" sz="900" dirty="0">
                <a:solidFill>
                  <a:schemeClr val="dk1"/>
                </a:solidFill>
                <a:latin typeface="Calibri"/>
                <a:cs typeface="Calibri"/>
                <a:sym typeface="Calibri"/>
              </a:rPr>
              <a:t>Highlights why pandemics require global solutions.</a:t>
            </a:r>
            <a:endParaRPr sz="900" dirty="0">
              <a:solidFill>
                <a:schemeClr val="dk1"/>
              </a:solidFill>
              <a:latin typeface="Calibri"/>
              <a:cs typeface="Calibri"/>
            </a:endParaRPr>
          </a:p>
          <a:p>
            <a:pPr marL="0" marR="0" lvl="0" indent="0" algn="l" rtl="0">
              <a:spcBef>
                <a:spcPts val="0"/>
              </a:spcBef>
              <a:spcAft>
                <a:spcPts val="0"/>
              </a:spcAft>
              <a:buNone/>
            </a:pPr>
            <a:r>
              <a:rPr lang="en" sz="900" dirty="0">
                <a:solidFill>
                  <a:schemeClr val="dk1"/>
                </a:solidFill>
                <a:latin typeface="Calibri"/>
                <a:cs typeface="Calibri"/>
                <a:sym typeface="Calibri"/>
              </a:rPr>
              <a:t>3. A centralized solution is proposed while addressing all  issues. </a:t>
            </a:r>
            <a:endParaRPr sz="900" dirty="0">
              <a:solidFill>
                <a:schemeClr val="dk1"/>
              </a:solidFill>
              <a:latin typeface="Calibri"/>
              <a:cs typeface="Calibri"/>
            </a:endParaRPr>
          </a:p>
          <a:p>
            <a:pPr marL="0" marR="0" lvl="0" indent="0" algn="l" rtl="0">
              <a:spcBef>
                <a:spcPts val="0"/>
              </a:spcBef>
              <a:spcAft>
                <a:spcPts val="0"/>
              </a:spcAft>
              <a:buNone/>
            </a:pPr>
            <a:r>
              <a:rPr lang="en" sz="900" dirty="0">
                <a:solidFill>
                  <a:schemeClr val="dk1"/>
                </a:solidFill>
                <a:latin typeface="Calibri"/>
                <a:cs typeface="Calibri"/>
                <a:sym typeface="Calibri"/>
              </a:rPr>
              <a:t>4. The potential to apply and learn local and global disease spreading patterns with centralized data.</a:t>
            </a:r>
            <a:endParaRPr sz="900" dirty="0">
              <a:solidFill>
                <a:schemeClr val="dk1"/>
              </a:solidFill>
              <a:latin typeface="Calibri"/>
              <a:cs typeface="Calibri"/>
              <a:sym typeface="Calibri"/>
            </a:endParaRPr>
          </a:p>
          <a:p>
            <a:pPr marL="0" marR="0" lvl="0" indent="0" algn="l" rtl="0">
              <a:spcBef>
                <a:spcPts val="0"/>
              </a:spcBef>
              <a:spcAft>
                <a:spcPts val="0"/>
              </a:spcAft>
              <a:buNone/>
            </a:pPr>
            <a:r>
              <a:rPr lang="en" sz="900" dirty="0">
                <a:solidFill>
                  <a:schemeClr val="dk1"/>
                </a:solidFill>
                <a:latin typeface="Calibri"/>
                <a:cs typeface="Calibri"/>
                <a:sym typeface="Calibri"/>
              </a:rPr>
              <a:t>5. Since it is a global solution with centralized data, the world would be ready to face any  future health crises.</a:t>
            </a:r>
            <a:endParaRPr sz="900" dirty="0">
              <a:solidFill>
                <a:schemeClr val="dk1"/>
              </a:solidFill>
              <a:latin typeface="Calibri"/>
              <a:cs typeface="Calibri"/>
              <a:sym typeface="Calibri"/>
            </a:endParaRPr>
          </a:p>
          <a:p>
            <a:pPr marL="0" marR="0" lvl="0" indent="0" algn="l" rtl="0">
              <a:spcBef>
                <a:spcPts val="0"/>
              </a:spcBef>
              <a:spcAft>
                <a:spcPts val="0"/>
              </a:spcAft>
              <a:buNone/>
            </a:pPr>
            <a:r>
              <a:rPr lang="en" sz="900" dirty="0">
                <a:solidFill>
                  <a:schemeClr val="dk1"/>
                </a:solidFill>
                <a:latin typeface="Calibri"/>
                <a:cs typeface="Calibri"/>
                <a:sym typeface="Calibri"/>
              </a:rPr>
              <a:t>Pandemics cannot be fought locally</a:t>
            </a:r>
            <a:endParaRPr sz="900" dirty="0">
              <a:solidFill>
                <a:schemeClr val="dk1"/>
              </a:solidFill>
              <a:latin typeface="Calibri"/>
              <a:cs typeface="Calibri"/>
              <a:sym typeface="Calibri"/>
            </a:endParaRPr>
          </a:p>
        </p:txBody>
      </p:sp>
      <p:sp>
        <p:nvSpPr>
          <p:cNvPr id="148" name="Google Shape;148;p27"/>
          <p:cNvSpPr txBox="1"/>
          <p:nvPr/>
        </p:nvSpPr>
        <p:spPr>
          <a:xfrm>
            <a:off x="6419725" y="3172375"/>
            <a:ext cx="2724300" cy="276900"/>
          </a:xfrm>
          <a:prstGeom prst="rect">
            <a:avLst/>
          </a:prstGeom>
          <a:solidFill>
            <a:srgbClr val="C4BD9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Key Takeaway from this slide</a:t>
            </a:r>
            <a:endParaRPr sz="1100" dirty="0"/>
          </a:p>
        </p:txBody>
      </p:sp>
      <p:sp>
        <p:nvSpPr>
          <p:cNvPr id="149" name="Google Shape;149;p27"/>
          <p:cNvSpPr/>
          <p:nvPr/>
        </p:nvSpPr>
        <p:spPr>
          <a:xfrm>
            <a:off x="-1" y="402300"/>
            <a:ext cx="4965623" cy="47412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7000"/>
              </a:lnSpc>
              <a:spcBef>
                <a:spcPts val="0"/>
              </a:spcBef>
              <a:spcAft>
                <a:spcPts val="0"/>
              </a:spcAft>
              <a:buNone/>
            </a:pPr>
            <a:r>
              <a:rPr lang="en" sz="1200" b="1" u="sng" dirty="0">
                <a:solidFill>
                  <a:schemeClr val="dk1"/>
                </a:solidFill>
                <a:latin typeface="Calibri"/>
                <a:ea typeface="Calibri"/>
                <a:cs typeface="Calibri"/>
                <a:sym typeface="Calibri"/>
              </a:rPr>
              <a:t>Issues with Solutions Proposed by Several Countries </a:t>
            </a:r>
            <a:endParaRPr sz="1200" dirty="0"/>
          </a:p>
          <a:p>
            <a:pPr marL="0" marR="0" lvl="0" indent="0" algn="l" rtl="0">
              <a:lnSpc>
                <a:spcPct val="107000"/>
              </a:lnSpc>
              <a:spcBef>
                <a:spcPts val="600"/>
              </a:spcBef>
              <a:spcAft>
                <a:spcPts val="0"/>
              </a:spcAft>
              <a:buNone/>
            </a:pPr>
            <a:r>
              <a:rPr lang="en" sz="900" dirty="0">
                <a:solidFill>
                  <a:schemeClr val="dk1"/>
                </a:solidFill>
                <a:latin typeface="Calibri"/>
                <a:ea typeface="Calibri"/>
                <a:cs typeface="Calibri"/>
                <a:sym typeface="Calibri"/>
              </a:rPr>
              <a:t>The proposed solutions to date are available in the form of top-level concepts or ideas with lots of unknowns and many unanswered questions. We don’t have any insight or access to their implementations and/</a:t>
            </a:r>
            <a:r>
              <a:rPr lang="en" sz="900" dirty="0">
                <a:solidFill>
                  <a:schemeClr val="dk1"/>
                </a:solidFill>
                <a:latin typeface="Calibri"/>
                <a:cs typeface="Calibri"/>
                <a:sym typeface="Calibri"/>
              </a:rPr>
              <a:t>or any other technical details. In addition to this, some proposed solutions heavily focus on privacy while others don’t. Some of the issues with proposed solutions are listed below:</a:t>
            </a:r>
            <a:endParaRPr sz="900" dirty="0">
              <a:solidFill>
                <a:schemeClr val="dk1"/>
              </a:solidFill>
              <a:latin typeface="Calibri"/>
              <a:cs typeface="Calibri"/>
            </a:endParaRPr>
          </a:p>
          <a:p>
            <a:pPr marL="177800" marR="0" lvl="0" indent="-184150" algn="just" rtl="0">
              <a:lnSpc>
                <a:spcPct val="107000"/>
              </a:lnSpc>
              <a:spcBef>
                <a:spcPts val="600"/>
              </a:spcBef>
              <a:spcAft>
                <a:spcPts val="0"/>
              </a:spcAft>
              <a:buClr>
                <a:schemeClr val="dk1"/>
              </a:buClr>
              <a:buSzPts val="900"/>
              <a:buFont typeface="Calibri"/>
              <a:buAutoNum type="arabicPeriod"/>
            </a:pPr>
            <a:r>
              <a:rPr lang="en" sz="900" b="1" dirty="0">
                <a:solidFill>
                  <a:schemeClr val="dk1"/>
                </a:solidFill>
                <a:latin typeface="Calibri"/>
                <a:ea typeface="Calibri"/>
                <a:cs typeface="Calibri"/>
                <a:sym typeface="Calibri"/>
              </a:rPr>
              <a:t>Non-Mobile Devices:</a:t>
            </a:r>
            <a:r>
              <a:rPr lang="en" sz="900" dirty="0">
                <a:solidFill>
                  <a:schemeClr val="dk1"/>
                </a:solidFill>
                <a:latin typeface="Calibri"/>
                <a:ea typeface="Calibri"/>
                <a:cs typeface="Calibri"/>
                <a:sym typeface="Calibri"/>
              </a:rPr>
              <a:t> The above solutions </a:t>
            </a:r>
            <a:r>
              <a:rPr lang="en" sz="900" dirty="0">
                <a:solidFill>
                  <a:schemeClr val="dk1"/>
                </a:solidFill>
                <a:latin typeface="Calibri"/>
                <a:cs typeface="Calibri"/>
                <a:sym typeface="Calibri"/>
              </a:rPr>
              <a:t>work only with mobile </a:t>
            </a:r>
            <a:r>
              <a:rPr lang="en" sz="900" dirty="0">
                <a:solidFill>
                  <a:schemeClr val="dk1"/>
                </a:solidFill>
                <a:latin typeface="Calibri"/>
                <a:ea typeface="Calibri"/>
                <a:cs typeface="Calibri"/>
                <a:sym typeface="Calibri"/>
              </a:rPr>
              <a:t>phones but don’t address the                           following scenarios:[3][4][5][6][12][15]</a:t>
            </a:r>
            <a:endParaRPr sz="900" dirty="0"/>
          </a:p>
          <a:p>
            <a:pPr marL="520700" marR="0" lvl="1" indent="-184150" algn="just" rtl="0">
              <a:lnSpc>
                <a:spcPct val="107000"/>
              </a:lnSpc>
              <a:spcBef>
                <a:spcPts val="600"/>
              </a:spcBef>
              <a:spcAft>
                <a:spcPts val="0"/>
              </a:spcAft>
              <a:buClr>
                <a:schemeClr val="dk1"/>
              </a:buClr>
              <a:buSzPts val="900"/>
              <a:buFont typeface="Calibri"/>
              <a:buAutoNum type="arabicPeriod"/>
            </a:pPr>
            <a:r>
              <a:rPr lang="en" sz="900" b="0" i="0" u="none" strike="noStrike" cap="none" dirty="0">
                <a:solidFill>
                  <a:schemeClr val="dk1"/>
                </a:solidFill>
                <a:latin typeface="Calibri"/>
                <a:ea typeface="Calibri"/>
                <a:cs typeface="Calibri"/>
                <a:sym typeface="Calibri"/>
              </a:rPr>
              <a:t>- </a:t>
            </a:r>
            <a:r>
              <a:rPr lang="en" sz="900" dirty="0">
                <a:solidFill>
                  <a:schemeClr val="dk1"/>
                </a:solidFill>
                <a:latin typeface="Calibri"/>
                <a:ea typeface="Calibri"/>
                <a:cs typeface="Calibri"/>
                <a:sym typeface="Calibri"/>
              </a:rPr>
              <a:t>I</a:t>
            </a:r>
            <a:r>
              <a:rPr lang="en" sz="900" b="0" i="0" u="none" strike="noStrike" cap="none" dirty="0">
                <a:solidFill>
                  <a:schemeClr val="dk1"/>
                </a:solidFill>
                <a:latin typeface="Calibri"/>
                <a:ea typeface="Calibri"/>
                <a:cs typeface="Calibri"/>
                <a:sym typeface="Calibri"/>
              </a:rPr>
              <a:t>f a person jogging in the park comes in contact with, or is near an infected person, and </a:t>
            </a:r>
            <a:r>
              <a:rPr lang="en" sz="900" dirty="0">
                <a:solidFill>
                  <a:schemeClr val="dk1"/>
                </a:solidFill>
                <a:latin typeface="Calibri"/>
                <a:cs typeface="Calibri"/>
                <a:sym typeface="Calibri"/>
              </a:rPr>
              <a:t>doesn’t have a phone, but is wearing </a:t>
            </a:r>
            <a:r>
              <a:rPr lang="en" sz="900" b="0" i="0" u="none" strike="noStrike" cap="none" dirty="0">
                <a:solidFill>
                  <a:schemeClr val="dk1"/>
                </a:solidFill>
                <a:latin typeface="Calibri"/>
                <a:ea typeface="Calibri"/>
                <a:cs typeface="Calibri"/>
                <a:sym typeface="Calibri"/>
              </a:rPr>
              <a:t>a </a:t>
            </a:r>
            <a:r>
              <a:rPr lang="en" sz="900" dirty="0">
                <a:solidFill>
                  <a:schemeClr val="dk1"/>
                </a:solidFill>
                <a:latin typeface="Calibri"/>
                <a:ea typeface="Calibri"/>
                <a:cs typeface="Calibri"/>
                <a:sym typeface="Calibri"/>
              </a:rPr>
              <a:t>smartwatch</a:t>
            </a:r>
            <a:endParaRPr sz="900" b="0" i="0" u="none" strike="sngStrike" cap="none" dirty="0">
              <a:solidFill>
                <a:schemeClr val="dk1"/>
              </a:solidFill>
              <a:highlight>
                <a:srgbClr val="FF0000"/>
              </a:highlight>
              <a:latin typeface="Calibri"/>
              <a:ea typeface="Calibri"/>
              <a:cs typeface="Calibri"/>
              <a:sym typeface="Calibri"/>
            </a:endParaRPr>
          </a:p>
          <a:p>
            <a:pPr marL="520700" marR="0" lvl="1" indent="-184150" algn="just" rtl="0">
              <a:lnSpc>
                <a:spcPct val="107000"/>
              </a:lnSpc>
              <a:spcBef>
                <a:spcPts val="0"/>
              </a:spcBef>
              <a:spcAft>
                <a:spcPts val="0"/>
              </a:spcAft>
              <a:buClr>
                <a:schemeClr val="dk1"/>
              </a:buClr>
              <a:buSzPts val="900"/>
              <a:buFont typeface="Calibri"/>
              <a:buAutoNum type="arabicPeriod"/>
            </a:pPr>
            <a:r>
              <a:rPr lang="en" sz="900" b="0" i="0" u="none" strike="noStrike" cap="none" dirty="0">
                <a:solidFill>
                  <a:schemeClr val="dk1"/>
                </a:solidFill>
                <a:latin typeface="Calibri"/>
                <a:ea typeface="Calibri"/>
                <a:cs typeface="Calibri"/>
                <a:sym typeface="Calibri"/>
              </a:rPr>
              <a:t>- </a:t>
            </a:r>
            <a:r>
              <a:rPr lang="en" sz="900" dirty="0">
                <a:solidFill>
                  <a:schemeClr val="dk1"/>
                </a:solidFill>
                <a:latin typeface="Calibri"/>
                <a:ea typeface="Calibri"/>
                <a:cs typeface="Calibri"/>
                <a:sym typeface="Calibri"/>
              </a:rPr>
              <a:t>I</a:t>
            </a:r>
            <a:r>
              <a:rPr lang="en" sz="900" b="0" i="0" u="none" strike="noStrike" cap="none" dirty="0">
                <a:solidFill>
                  <a:schemeClr val="dk1"/>
                </a:solidFill>
                <a:latin typeface="Calibri"/>
                <a:ea typeface="Calibri"/>
                <a:cs typeface="Calibri"/>
                <a:sym typeface="Calibri"/>
              </a:rPr>
              <a:t>f a person visits</a:t>
            </a:r>
            <a:r>
              <a:rPr lang="en" sz="900" dirty="0">
                <a:solidFill>
                  <a:schemeClr val="dk1"/>
                </a:solidFill>
                <a:latin typeface="Calibri"/>
                <a:ea typeface="Calibri"/>
                <a:cs typeface="Calibri"/>
                <a:sym typeface="Calibri"/>
              </a:rPr>
              <a:t> </a:t>
            </a:r>
            <a:r>
              <a:rPr lang="en" sz="900" b="0" i="0" u="none" strike="noStrike" cap="none" dirty="0">
                <a:solidFill>
                  <a:schemeClr val="dk1"/>
                </a:solidFill>
                <a:latin typeface="Calibri"/>
                <a:ea typeface="Calibri"/>
                <a:cs typeface="Calibri"/>
                <a:sym typeface="Calibri"/>
              </a:rPr>
              <a:t> an infected local newspaper agent without his/her cell phone, but with car/house keys which </a:t>
            </a:r>
            <a:r>
              <a:rPr lang="en" sz="900" dirty="0">
                <a:solidFill>
                  <a:schemeClr val="dk1"/>
                </a:solidFill>
                <a:latin typeface="Calibri"/>
                <a:cs typeface="Calibri"/>
                <a:sym typeface="Calibri"/>
              </a:rPr>
              <a:t>have  a  key  finder Bluetooth device attached</a:t>
            </a:r>
            <a:endParaRPr sz="900" dirty="0">
              <a:solidFill>
                <a:schemeClr val="dk1"/>
              </a:solidFill>
              <a:latin typeface="Calibri"/>
              <a:cs typeface="Calibri"/>
            </a:endParaRPr>
          </a:p>
          <a:p>
            <a:pPr marL="520700" marR="0" lvl="1" indent="-184150" algn="just" rtl="0">
              <a:lnSpc>
                <a:spcPct val="107000"/>
              </a:lnSpc>
              <a:spcBef>
                <a:spcPts val="0"/>
              </a:spcBef>
              <a:spcAft>
                <a:spcPts val="0"/>
              </a:spcAft>
              <a:buClr>
                <a:schemeClr val="dk1"/>
              </a:buClr>
              <a:buSzPts val="900"/>
              <a:buFont typeface="Calibri"/>
              <a:buAutoNum type="arabicPeriod"/>
            </a:pPr>
            <a:r>
              <a:rPr lang="en" sz="900" dirty="0">
                <a:solidFill>
                  <a:schemeClr val="dk1"/>
                </a:solidFill>
                <a:latin typeface="Calibri"/>
                <a:cs typeface="Calibri"/>
                <a:sym typeface="Calibri"/>
              </a:rPr>
              <a:t>- If a student in his/her local library has Bluetooth headphones and comes in contact with an infected person</a:t>
            </a:r>
            <a:endParaRPr sz="900" dirty="0">
              <a:solidFill>
                <a:schemeClr val="dk1"/>
              </a:solidFill>
              <a:latin typeface="Calibri"/>
              <a:cs typeface="Calibri"/>
            </a:endParaRPr>
          </a:p>
          <a:p>
            <a:pPr marL="520700" marR="0" lvl="1" indent="-184150" algn="just" rtl="0">
              <a:lnSpc>
                <a:spcPct val="107000"/>
              </a:lnSpc>
              <a:spcBef>
                <a:spcPts val="0"/>
              </a:spcBef>
              <a:spcAft>
                <a:spcPts val="0"/>
              </a:spcAft>
              <a:buClr>
                <a:schemeClr val="dk1"/>
              </a:buClr>
              <a:buSzPts val="900"/>
              <a:buFont typeface="Calibri"/>
              <a:buAutoNum type="arabicPeriod"/>
            </a:pPr>
            <a:r>
              <a:rPr lang="en" sz="900" b="0" i="0" u="none" strike="noStrike" cap="none" dirty="0">
                <a:solidFill>
                  <a:schemeClr val="dk1"/>
                </a:solidFill>
                <a:latin typeface="Calibri"/>
                <a:ea typeface="Calibri"/>
                <a:cs typeface="Calibri"/>
                <a:sym typeface="Calibri"/>
              </a:rPr>
              <a:t>- </a:t>
            </a:r>
            <a:r>
              <a:rPr lang="en" sz="900" dirty="0">
                <a:solidFill>
                  <a:schemeClr val="dk1"/>
                </a:solidFill>
                <a:latin typeface="Calibri"/>
                <a:cs typeface="Calibri"/>
                <a:sym typeface="Calibri"/>
              </a:rPr>
              <a:t>If an individual is  in a plane or </a:t>
            </a:r>
            <a:r>
              <a:rPr lang="en" sz="900" b="0" i="0" u="none" strike="noStrike" cap="none" dirty="0">
                <a:solidFill>
                  <a:schemeClr val="dk1"/>
                </a:solidFill>
                <a:latin typeface="Calibri"/>
                <a:ea typeface="Calibri"/>
                <a:cs typeface="Calibri"/>
                <a:sym typeface="Calibri"/>
              </a:rPr>
              <a:t>museum where phones are required to be switched off or in flight mode but people have wearable devices (F</a:t>
            </a:r>
            <a:r>
              <a:rPr lang="en" sz="900" dirty="0">
                <a:solidFill>
                  <a:schemeClr val="dk1"/>
                </a:solidFill>
                <a:latin typeface="Calibri"/>
                <a:ea typeface="Calibri"/>
                <a:cs typeface="Calibri"/>
                <a:sym typeface="Calibri"/>
              </a:rPr>
              <a:t>it</a:t>
            </a:r>
            <a:r>
              <a:rPr lang="en-GB" sz="900" dirty="0">
                <a:solidFill>
                  <a:schemeClr val="dk1"/>
                </a:solidFill>
                <a:latin typeface="Calibri"/>
                <a:ea typeface="Calibri"/>
                <a:cs typeface="Calibri"/>
                <a:sym typeface="Calibri"/>
              </a:rPr>
              <a:t>B</a:t>
            </a:r>
            <a:r>
              <a:rPr lang="en" sz="900" dirty="0">
                <a:solidFill>
                  <a:schemeClr val="dk1"/>
                </a:solidFill>
                <a:latin typeface="Calibri"/>
                <a:ea typeface="Calibri"/>
                <a:cs typeface="Calibri"/>
                <a:sym typeface="Calibri"/>
              </a:rPr>
              <a:t>it</a:t>
            </a:r>
            <a:r>
              <a:rPr lang="en" sz="900" b="0" i="0" u="none" strike="noStrike" cap="none" dirty="0">
                <a:solidFill>
                  <a:schemeClr val="dk1"/>
                </a:solidFill>
                <a:latin typeface="Calibri"/>
                <a:ea typeface="Calibri"/>
                <a:cs typeface="Calibri"/>
                <a:sym typeface="Calibri"/>
              </a:rPr>
              <a:t>/pedometers/health monitors/headsets etc.) on</a:t>
            </a:r>
            <a:endParaRPr sz="900" b="0" i="0" u="none" strike="noStrike" cap="none" dirty="0">
              <a:solidFill>
                <a:schemeClr val="dk1"/>
              </a:solidFill>
              <a:highlight>
                <a:srgbClr val="FF0000"/>
              </a:highlight>
              <a:latin typeface="Calibri"/>
              <a:ea typeface="Calibri"/>
              <a:cs typeface="Calibri"/>
              <a:sym typeface="Calibri"/>
            </a:endParaRPr>
          </a:p>
          <a:p>
            <a:pPr marL="177800" marR="0" lvl="0" indent="-184150" algn="just" rtl="0">
              <a:lnSpc>
                <a:spcPct val="107000"/>
              </a:lnSpc>
              <a:spcBef>
                <a:spcPts val="0"/>
              </a:spcBef>
              <a:spcAft>
                <a:spcPts val="0"/>
              </a:spcAft>
              <a:buClr>
                <a:schemeClr val="dk1"/>
              </a:buClr>
              <a:buSzPts val="900"/>
              <a:buFont typeface="Calibri"/>
              <a:buAutoNum type="arabicPeriod"/>
            </a:pPr>
            <a:r>
              <a:rPr lang="en" sz="900" b="1" dirty="0">
                <a:solidFill>
                  <a:schemeClr val="dk1"/>
                </a:solidFill>
                <a:latin typeface="Calibri"/>
                <a:ea typeface="Calibri"/>
                <a:cs typeface="Calibri"/>
                <a:sym typeface="Calibri"/>
              </a:rPr>
              <a:t>Indirect Contact Chain:</a:t>
            </a:r>
            <a:r>
              <a:rPr lang="en" sz="900" dirty="0">
                <a:solidFill>
                  <a:schemeClr val="dk1"/>
                </a:solidFill>
                <a:latin typeface="Calibri"/>
                <a:ea typeface="Calibri"/>
                <a:cs typeface="Calibri"/>
                <a:sym typeface="Calibri"/>
              </a:rPr>
              <a:t> The above </a:t>
            </a:r>
            <a:r>
              <a:rPr lang="en" sz="900" dirty="0">
                <a:solidFill>
                  <a:schemeClr val="dk1"/>
                </a:solidFill>
                <a:latin typeface="Calibri"/>
                <a:cs typeface="Calibri"/>
                <a:sym typeface="Calibri"/>
              </a:rPr>
              <a:t>solutions send alert</a:t>
            </a:r>
            <a:r>
              <a:rPr lang="en-GB" sz="900" dirty="0">
                <a:solidFill>
                  <a:schemeClr val="dk1"/>
                </a:solidFill>
                <a:latin typeface="Calibri"/>
                <a:cs typeface="Calibri"/>
                <a:sym typeface="Calibri"/>
              </a:rPr>
              <a:t>s</a:t>
            </a:r>
            <a:r>
              <a:rPr lang="en" sz="900" dirty="0">
                <a:solidFill>
                  <a:schemeClr val="dk1"/>
                </a:solidFill>
                <a:latin typeface="Calibri"/>
                <a:cs typeface="Calibri"/>
                <a:sym typeface="Calibri"/>
              </a:rPr>
              <a:t> if a person is in direct contact with an infected person (i.e. direct contact chain), but don’t consider the indirect contact chain (i.e. person A is in contact with person B and B with C). [3][4][5][6][12][15]</a:t>
            </a:r>
            <a:endParaRPr sz="900" dirty="0">
              <a:solidFill>
                <a:schemeClr val="dk1"/>
              </a:solidFill>
              <a:latin typeface="Calibri"/>
              <a:cs typeface="Calibri"/>
            </a:endParaRPr>
          </a:p>
          <a:p>
            <a:pPr marL="177800" marR="0" lvl="0" indent="-184150" algn="just" rtl="0">
              <a:lnSpc>
                <a:spcPct val="107000"/>
              </a:lnSpc>
              <a:spcBef>
                <a:spcPts val="0"/>
              </a:spcBef>
              <a:spcAft>
                <a:spcPts val="0"/>
              </a:spcAft>
              <a:buClr>
                <a:schemeClr val="dk1"/>
              </a:buClr>
              <a:buSzPts val="900"/>
              <a:buFont typeface="Calibri"/>
              <a:buAutoNum type="arabicPeriod"/>
            </a:pPr>
            <a:r>
              <a:rPr lang="en" sz="900" b="1" dirty="0">
                <a:solidFill>
                  <a:schemeClr val="dk1"/>
                </a:solidFill>
                <a:latin typeface="Calibri"/>
                <a:ea typeface="Calibri"/>
                <a:cs typeface="Calibri"/>
                <a:sym typeface="Calibri"/>
              </a:rPr>
              <a:t>Country-Specific: </a:t>
            </a:r>
            <a:r>
              <a:rPr lang="en" sz="900" dirty="0">
                <a:solidFill>
                  <a:schemeClr val="dk1"/>
                </a:solidFill>
                <a:latin typeface="Calibri"/>
                <a:ea typeface="Calibri"/>
                <a:cs typeface="Calibri"/>
                <a:sym typeface="Calibri"/>
              </a:rPr>
              <a:t>The solutions are country-specific instead of taking a global perspective. Some solutions are centralized </a:t>
            </a:r>
            <a:r>
              <a:rPr lang="en" sz="900" dirty="0">
                <a:solidFill>
                  <a:schemeClr val="dk1"/>
                </a:solidFill>
                <a:latin typeface="Calibri"/>
                <a:cs typeface="Calibri"/>
                <a:sym typeface="Calibri"/>
              </a:rPr>
              <a:t>while others are decentralized. Moreover, users would have to download country-specific apps to receive an infected person’s IDs/Keys for the app to work globally</a:t>
            </a:r>
            <a:r>
              <a:rPr lang="en" sz="900" dirty="0">
                <a:solidFill>
                  <a:schemeClr val="dk1"/>
                </a:solidFill>
                <a:latin typeface="Calibri"/>
                <a:ea typeface="Calibri"/>
                <a:cs typeface="Calibri"/>
                <a:sym typeface="Calibri"/>
              </a:rPr>
              <a:t>.</a:t>
            </a:r>
            <a:endParaRPr sz="900" dirty="0">
              <a:solidFill>
                <a:schemeClr val="dk1"/>
              </a:solidFill>
              <a:latin typeface="Calibri"/>
              <a:ea typeface="Calibri"/>
              <a:cs typeface="Calibri"/>
              <a:sym typeface="Calibri"/>
            </a:endParaRPr>
          </a:p>
          <a:p>
            <a:pPr marL="177800" marR="0" lvl="0" indent="-184150" algn="just" rtl="0">
              <a:lnSpc>
                <a:spcPct val="107000"/>
              </a:lnSpc>
              <a:spcBef>
                <a:spcPts val="0"/>
              </a:spcBef>
              <a:spcAft>
                <a:spcPts val="0"/>
              </a:spcAft>
              <a:buClr>
                <a:schemeClr val="dk1"/>
              </a:buClr>
              <a:buSzPts val="900"/>
              <a:buFont typeface="Calibri"/>
              <a:buAutoNum type="arabicPeriod"/>
            </a:pPr>
            <a:r>
              <a:rPr lang="en" sz="900" b="1" dirty="0">
                <a:solidFill>
                  <a:schemeClr val="dk1"/>
                </a:solidFill>
                <a:latin typeface="Calibri"/>
                <a:ea typeface="Calibri"/>
                <a:cs typeface="Calibri"/>
                <a:sym typeface="Calibri"/>
              </a:rPr>
              <a:t>RSSI Unreliability:</a:t>
            </a:r>
            <a:r>
              <a:rPr lang="en" sz="900" dirty="0">
                <a:solidFill>
                  <a:schemeClr val="dk1"/>
                </a:solidFill>
                <a:latin typeface="Calibri"/>
                <a:ea typeface="Calibri"/>
                <a:cs typeface="Calibri"/>
                <a:sym typeface="Calibri"/>
              </a:rPr>
              <a:t> None of the above solutions </a:t>
            </a:r>
            <a:r>
              <a:rPr lang="en" sz="900" dirty="0">
                <a:solidFill>
                  <a:schemeClr val="dk1"/>
                </a:solidFill>
                <a:latin typeface="Calibri"/>
                <a:cs typeface="Calibri"/>
                <a:sym typeface="Calibri"/>
              </a:rPr>
              <a:t>take into account details regarding the unreliability of RSSI signals for distance measurements.[1][2]</a:t>
            </a:r>
            <a:endParaRPr sz="900" dirty="0">
              <a:solidFill>
                <a:schemeClr val="dk1"/>
              </a:solidFill>
              <a:latin typeface="Calibri"/>
              <a:cs typeface="Calibri"/>
              <a:sym typeface="Calibri"/>
            </a:endParaRPr>
          </a:p>
          <a:p>
            <a:pPr marL="177800" marR="0" lvl="0" indent="-184150" algn="just" rtl="0">
              <a:lnSpc>
                <a:spcPct val="107000"/>
              </a:lnSpc>
              <a:spcBef>
                <a:spcPts val="0"/>
              </a:spcBef>
              <a:spcAft>
                <a:spcPts val="0"/>
              </a:spcAft>
              <a:buClr>
                <a:schemeClr val="dk1"/>
              </a:buClr>
              <a:buSzPts val="900"/>
              <a:buFont typeface="Calibri"/>
              <a:buAutoNum type="arabicPeriod"/>
            </a:pPr>
            <a:r>
              <a:rPr lang="en" sz="900" b="1" dirty="0">
                <a:solidFill>
                  <a:schemeClr val="dk1"/>
                </a:solidFill>
                <a:latin typeface="Calibri"/>
                <a:ea typeface="Calibri"/>
                <a:cs typeface="Calibri"/>
                <a:sym typeface="Calibri"/>
              </a:rPr>
              <a:t>Global Issues &amp; Softer Local Solutions:</a:t>
            </a:r>
            <a:r>
              <a:rPr lang="en" sz="900" dirty="0">
                <a:solidFill>
                  <a:schemeClr val="dk1"/>
                </a:solidFill>
                <a:latin typeface="Calibri"/>
                <a:ea typeface="Calibri"/>
                <a:cs typeface="Calibri"/>
                <a:sym typeface="Calibri"/>
              </a:rPr>
              <a:t> With local or country-specific solutions: </a:t>
            </a:r>
            <a:endParaRPr sz="900" dirty="0">
              <a:solidFill>
                <a:schemeClr val="dk1"/>
              </a:solidFill>
              <a:latin typeface="Calibri"/>
              <a:ea typeface="Calibri"/>
              <a:cs typeface="Calibri"/>
              <a:sym typeface="Calibri"/>
            </a:endParaRPr>
          </a:p>
          <a:p>
            <a:pPr marL="177800" marR="0" lvl="0" indent="-184150" algn="just" rtl="0">
              <a:lnSpc>
                <a:spcPct val="107000"/>
              </a:lnSpc>
              <a:spcBef>
                <a:spcPts val="0"/>
              </a:spcBef>
              <a:spcAft>
                <a:spcPts val="0"/>
              </a:spcAft>
              <a:buClr>
                <a:schemeClr val="dk1"/>
              </a:buClr>
              <a:buSzPts val="900"/>
              <a:buFont typeface="Calibri"/>
              <a:buAutoNum type="alphaLcParenBoth"/>
            </a:pPr>
            <a:r>
              <a:rPr lang="en" sz="900" dirty="0">
                <a:solidFill>
                  <a:schemeClr val="dk1"/>
                </a:solidFill>
                <a:latin typeface="Calibri"/>
                <a:ea typeface="Calibri"/>
                <a:cs typeface="Calibri"/>
                <a:sym typeface="Calibri"/>
              </a:rPr>
              <a:t>expertise </a:t>
            </a:r>
            <a:r>
              <a:rPr lang="en" sz="900" dirty="0">
                <a:solidFill>
                  <a:schemeClr val="dk1"/>
                </a:solidFill>
                <a:latin typeface="Calibri"/>
                <a:cs typeface="Calibri"/>
                <a:sym typeface="Calibri"/>
              </a:rPr>
              <a:t>is spread locally, each looking at country-level data. </a:t>
            </a:r>
            <a:endParaRPr sz="900" dirty="0">
              <a:solidFill>
                <a:schemeClr val="dk1"/>
              </a:solidFill>
              <a:latin typeface="Calibri"/>
              <a:cs typeface="Calibri"/>
              <a:sym typeface="Calibri"/>
            </a:endParaRPr>
          </a:p>
          <a:p>
            <a:pPr marL="177800" marR="0" lvl="0" indent="-184150" algn="just" rtl="0">
              <a:lnSpc>
                <a:spcPct val="107000"/>
              </a:lnSpc>
              <a:spcBef>
                <a:spcPts val="0"/>
              </a:spcBef>
              <a:spcAft>
                <a:spcPts val="0"/>
              </a:spcAft>
              <a:buClr>
                <a:schemeClr val="dk1"/>
              </a:buClr>
              <a:buSzPts val="900"/>
              <a:buFont typeface="Calibri"/>
              <a:buAutoNum type="alphaLcParenBoth"/>
            </a:pPr>
            <a:r>
              <a:rPr lang="en" sz="900" dirty="0">
                <a:solidFill>
                  <a:schemeClr val="dk1"/>
                </a:solidFill>
                <a:latin typeface="Calibri"/>
                <a:cs typeface="Calibri"/>
                <a:sym typeface="Calibri"/>
              </a:rPr>
              <a:t>There is potential to miss global disease spreading patterns.</a:t>
            </a:r>
            <a:endParaRPr sz="900" dirty="0">
              <a:solidFill>
                <a:schemeClr val="dk1"/>
              </a:solidFill>
              <a:latin typeface="Calibri"/>
              <a:cs typeface="Calibri"/>
            </a:endParaRPr>
          </a:p>
          <a:p>
            <a:pPr marL="177800" marR="0" lvl="0" indent="-184150" algn="just" rtl="0">
              <a:lnSpc>
                <a:spcPct val="107000"/>
              </a:lnSpc>
              <a:spcBef>
                <a:spcPts val="0"/>
              </a:spcBef>
              <a:spcAft>
                <a:spcPts val="0"/>
              </a:spcAft>
              <a:buClr>
                <a:schemeClr val="dk1"/>
              </a:buClr>
              <a:buSzPts val="900"/>
              <a:buFont typeface="Calibri"/>
              <a:buAutoNum type="alphaLcParenBoth"/>
            </a:pPr>
            <a:r>
              <a:rPr lang="en" sz="900" dirty="0">
                <a:solidFill>
                  <a:schemeClr val="dk1"/>
                </a:solidFill>
                <a:latin typeface="Calibri"/>
                <a:cs typeface="Calibri"/>
                <a:sym typeface="Calibri"/>
              </a:rPr>
              <a:t>Weaknesses begin appearing </a:t>
            </a:r>
            <a:r>
              <a:rPr lang="en" sz="900" dirty="0">
                <a:solidFill>
                  <a:schemeClr val="dk1"/>
                </a:solidFill>
                <a:latin typeface="Calibri"/>
                <a:ea typeface="Calibri"/>
                <a:cs typeface="Calibri"/>
                <a:sym typeface="Calibri"/>
              </a:rPr>
              <a:t>in local solutions if countries start cutting corners for financial reasons.</a:t>
            </a:r>
            <a:endParaRPr sz="900" dirty="0">
              <a:solidFill>
                <a:schemeClr val="dk1"/>
              </a:solidFill>
              <a:highlight>
                <a:srgbClr val="FF0000"/>
              </a:highlight>
              <a:latin typeface="Calibri"/>
              <a:ea typeface="Calibri"/>
              <a:cs typeface="Calibri"/>
              <a:sym typeface="Calibri"/>
            </a:endParaRPr>
          </a:p>
        </p:txBody>
      </p:sp>
      <p:sp>
        <p:nvSpPr>
          <p:cNvPr id="150" name="Google Shape;150;p27"/>
          <p:cNvSpPr txBox="1"/>
          <p:nvPr/>
        </p:nvSpPr>
        <p:spPr>
          <a:xfrm>
            <a:off x="4965624" y="402287"/>
            <a:ext cx="4178375" cy="2760137"/>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u="sng" dirty="0">
                <a:solidFill>
                  <a:schemeClr val="dk1"/>
                </a:solidFill>
                <a:latin typeface="Calibri"/>
                <a:ea typeface="Calibri"/>
                <a:cs typeface="Calibri"/>
                <a:sym typeface="Calibri"/>
              </a:rPr>
              <a:t>Our solution:</a:t>
            </a:r>
            <a:endParaRPr sz="1200" dirty="0"/>
          </a:p>
          <a:p>
            <a:pPr marL="0" marR="0" lvl="0" indent="0" algn="l" rtl="0">
              <a:lnSpc>
                <a:spcPct val="107000"/>
              </a:lnSpc>
              <a:spcBef>
                <a:spcPts val="0"/>
              </a:spcBef>
              <a:spcAft>
                <a:spcPts val="0"/>
              </a:spcAft>
              <a:buNone/>
            </a:pPr>
            <a:r>
              <a:rPr lang="en" sz="900" dirty="0">
                <a:solidFill>
                  <a:schemeClr val="dk1"/>
                </a:solidFill>
                <a:latin typeface="Calibri"/>
                <a:cs typeface="Calibri"/>
                <a:sym typeface="Calibri"/>
              </a:rPr>
              <a:t>Addressing  the above issues, we propose a complete end-to-end solution that includes: conceptual architecture, a mobile app, hardware simulations, analytical models, and data visuali</a:t>
            </a:r>
            <a:r>
              <a:rPr lang="en-GB" sz="900" dirty="0">
                <a:solidFill>
                  <a:schemeClr val="dk1"/>
                </a:solidFill>
                <a:latin typeface="Calibri"/>
                <a:cs typeface="Calibri"/>
                <a:sym typeface="Calibri"/>
              </a:rPr>
              <a:t>z</a:t>
            </a:r>
            <a:r>
              <a:rPr lang="en" sz="900" dirty="0">
                <a:solidFill>
                  <a:schemeClr val="dk1"/>
                </a:solidFill>
                <a:latin typeface="Calibri"/>
                <a:cs typeface="Calibri"/>
                <a:sym typeface="Calibri"/>
              </a:rPr>
              <a:t>ations for effective contact network tracing.</a:t>
            </a:r>
            <a:endParaRPr sz="900" dirty="0">
              <a:solidFill>
                <a:schemeClr val="dk1"/>
              </a:solidFill>
              <a:latin typeface="Calibri"/>
              <a:cs typeface="Calibri"/>
              <a:sym typeface="Calibri"/>
            </a:endParaRPr>
          </a:p>
          <a:p>
            <a:pPr marL="127000" marR="0" lvl="0" indent="-130175" algn="l" rtl="0">
              <a:spcBef>
                <a:spcPts val="600"/>
              </a:spcBef>
              <a:spcAft>
                <a:spcPts val="0"/>
              </a:spcAft>
              <a:buClr>
                <a:schemeClr val="dk1"/>
              </a:buClr>
              <a:buSzPts val="850"/>
              <a:buFont typeface="Arial"/>
              <a:buChar char="•"/>
            </a:pPr>
            <a:r>
              <a:rPr lang="en" sz="900" dirty="0">
                <a:solidFill>
                  <a:schemeClr val="dk1"/>
                </a:solidFill>
                <a:latin typeface="Calibri"/>
                <a:ea typeface="Calibri"/>
                <a:cs typeface="Calibri"/>
                <a:sym typeface="Calibri"/>
              </a:rPr>
              <a:t>A centralized solution that works with all Bluetooth devices</a:t>
            </a:r>
            <a:endParaRPr sz="900" dirty="0">
              <a:highlight>
                <a:srgbClr val="FF0000"/>
              </a:highlight>
            </a:endParaRPr>
          </a:p>
          <a:p>
            <a:pPr marL="127000" marR="0" lvl="0" indent="-130175" algn="l" rtl="0">
              <a:spcBef>
                <a:spcPts val="0"/>
              </a:spcBef>
              <a:spcAft>
                <a:spcPts val="0"/>
              </a:spcAft>
              <a:buClr>
                <a:schemeClr val="dk1"/>
              </a:buClr>
              <a:buSzPts val="850"/>
              <a:buFont typeface="Arial"/>
              <a:buChar char="•"/>
            </a:pPr>
            <a:r>
              <a:rPr lang="en" sz="900" dirty="0">
                <a:solidFill>
                  <a:schemeClr val="dk1"/>
                </a:solidFill>
                <a:latin typeface="Calibri"/>
                <a:ea typeface="Calibri"/>
                <a:cs typeface="Calibri"/>
                <a:sym typeface="Calibri"/>
              </a:rPr>
              <a:t>Utili</a:t>
            </a:r>
            <a:r>
              <a:rPr lang="en-GB" sz="900" dirty="0">
                <a:solidFill>
                  <a:schemeClr val="dk1"/>
                </a:solidFill>
                <a:latin typeface="Calibri"/>
                <a:ea typeface="Calibri"/>
                <a:cs typeface="Calibri"/>
                <a:sym typeface="Calibri"/>
              </a:rPr>
              <a:t>z</a:t>
            </a:r>
            <a:r>
              <a:rPr lang="en" sz="900" dirty="0">
                <a:solidFill>
                  <a:schemeClr val="dk1"/>
                </a:solidFill>
                <a:latin typeface="Calibri"/>
                <a:ea typeface="Calibri"/>
                <a:cs typeface="Calibri"/>
                <a:sym typeface="Calibri"/>
              </a:rPr>
              <a:t>es GPS and Bluetooth technology</a:t>
            </a:r>
            <a:endParaRPr sz="900" dirty="0"/>
          </a:p>
          <a:p>
            <a:pPr marL="127000" marR="0" lvl="0" indent="-130175" algn="l" rtl="0">
              <a:spcBef>
                <a:spcPts val="0"/>
              </a:spcBef>
              <a:spcAft>
                <a:spcPts val="0"/>
              </a:spcAft>
              <a:buClr>
                <a:schemeClr val="dk1"/>
              </a:buClr>
              <a:buSzPts val="850"/>
              <a:buFont typeface="Arial"/>
              <a:buChar char="•"/>
            </a:pPr>
            <a:r>
              <a:rPr lang="en" sz="900" dirty="0">
                <a:solidFill>
                  <a:schemeClr val="dk1"/>
                </a:solidFill>
                <a:latin typeface="Calibri"/>
                <a:cs typeface="Calibri"/>
                <a:sym typeface="Calibri"/>
              </a:rPr>
              <a:t>Proposing </a:t>
            </a:r>
            <a:r>
              <a:rPr lang="en-GB" sz="900" dirty="0">
                <a:solidFill>
                  <a:schemeClr val="dk1"/>
                </a:solidFill>
                <a:latin typeface="Calibri"/>
                <a:cs typeface="Calibri"/>
                <a:sym typeface="Calibri"/>
              </a:rPr>
              <a:t>an</a:t>
            </a:r>
            <a:r>
              <a:rPr lang="en" sz="900" dirty="0">
                <a:solidFill>
                  <a:schemeClr val="dk1"/>
                </a:solidFill>
                <a:latin typeface="Calibri"/>
                <a:cs typeface="Calibri"/>
                <a:sym typeface="Calibri"/>
              </a:rPr>
              <a:t> analytical solution addressing the RSSI unreliability with potential to enhance the model further by considering other sensors available in phones (gyroscope, accelerometer, compass, pressure, etc.)</a:t>
            </a:r>
            <a:endParaRPr sz="900" dirty="0">
              <a:solidFill>
                <a:schemeClr val="dk1"/>
              </a:solidFill>
              <a:latin typeface="Calibri"/>
              <a:cs typeface="Calibri"/>
            </a:endParaRPr>
          </a:p>
          <a:p>
            <a:pPr marL="127000" marR="0" lvl="0" indent="-130175" algn="l" rtl="0">
              <a:spcBef>
                <a:spcPts val="0"/>
              </a:spcBef>
              <a:spcAft>
                <a:spcPts val="0"/>
              </a:spcAft>
              <a:buClr>
                <a:schemeClr val="dk1"/>
              </a:buClr>
              <a:buSzPts val="850"/>
              <a:buFont typeface="Arial"/>
              <a:buChar char="•"/>
            </a:pPr>
            <a:r>
              <a:rPr lang="en" sz="900" dirty="0">
                <a:solidFill>
                  <a:schemeClr val="dk1"/>
                </a:solidFill>
                <a:latin typeface="Calibri"/>
                <a:cs typeface="Calibri"/>
                <a:sym typeface="Calibri"/>
              </a:rPr>
              <a:t>With the power of analytics, we show the </a:t>
            </a:r>
            <a:r>
              <a:rPr lang="en" sz="900" dirty="0">
                <a:solidFill>
                  <a:schemeClr val="dk1"/>
                </a:solidFill>
                <a:latin typeface="Calibri"/>
                <a:ea typeface="Calibri"/>
                <a:cs typeface="Calibri"/>
                <a:sym typeface="Calibri"/>
              </a:rPr>
              <a:t>effectiveness </a:t>
            </a:r>
            <a:r>
              <a:rPr lang="en" sz="900" dirty="0">
                <a:solidFill>
                  <a:schemeClr val="dk1"/>
                </a:solidFill>
                <a:latin typeface="Calibri"/>
                <a:cs typeface="Calibri"/>
                <a:sym typeface="Calibri"/>
              </a:rPr>
              <a:t>of our </a:t>
            </a:r>
            <a:r>
              <a:rPr lang="en" sz="900" dirty="0">
                <a:solidFill>
                  <a:schemeClr val="dk1"/>
                </a:solidFill>
                <a:latin typeface="Calibri"/>
                <a:ea typeface="Calibri"/>
                <a:cs typeface="Calibri"/>
                <a:sym typeface="Calibri"/>
              </a:rPr>
              <a:t>solution and how false alerts can be minimized.</a:t>
            </a:r>
            <a:endParaRPr sz="900" dirty="0"/>
          </a:p>
          <a:p>
            <a:pPr marL="127000" marR="0" lvl="0" indent="-130175" algn="l" rtl="0">
              <a:spcBef>
                <a:spcPts val="0"/>
              </a:spcBef>
              <a:spcAft>
                <a:spcPts val="0"/>
              </a:spcAft>
              <a:buClr>
                <a:schemeClr val="dk1"/>
              </a:buClr>
              <a:buSzPts val="850"/>
              <a:buFont typeface="Arial"/>
              <a:buChar char="•"/>
            </a:pPr>
            <a:r>
              <a:rPr lang="en" sz="900" dirty="0">
                <a:solidFill>
                  <a:schemeClr val="dk1"/>
                </a:solidFill>
                <a:latin typeface="Calibri"/>
                <a:ea typeface="Calibri"/>
                <a:cs typeface="Calibri"/>
                <a:sym typeface="Calibri"/>
              </a:rPr>
              <a:t>With </a:t>
            </a:r>
            <a:r>
              <a:rPr lang="en" sz="900" dirty="0">
                <a:solidFill>
                  <a:schemeClr val="dk1"/>
                </a:solidFill>
                <a:latin typeface="Calibri"/>
                <a:cs typeface="Calibri"/>
                <a:sym typeface="Calibri"/>
              </a:rPr>
              <a:t>a</a:t>
            </a:r>
            <a:r>
              <a:rPr lang="en" sz="900" dirty="0">
                <a:solidFill>
                  <a:schemeClr val="dk1"/>
                </a:solidFill>
                <a:latin typeface="Calibri"/>
                <a:ea typeface="Calibri"/>
                <a:cs typeface="Calibri"/>
                <a:sym typeface="Calibri"/>
              </a:rPr>
              <a:t> global solution: </a:t>
            </a:r>
            <a:endParaRPr lang="en-GB" sz="900" dirty="0">
              <a:solidFill>
                <a:schemeClr val="dk1"/>
              </a:solidFill>
              <a:latin typeface="Calibri"/>
              <a:ea typeface="Calibri"/>
              <a:cs typeface="Calibri"/>
              <a:sym typeface="Calibri"/>
            </a:endParaRPr>
          </a:p>
          <a:p>
            <a:pPr marL="457200" marR="0" lvl="0" indent="0" algn="l" rtl="0">
              <a:spcBef>
                <a:spcPts val="0"/>
              </a:spcBef>
              <a:spcAft>
                <a:spcPts val="0"/>
              </a:spcAft>
              <a:buNone/>
            </a:pPr>
            <a:r>
              <a:rPr lang="en-GB" sz="900" dirty="0">
                <a:solidFill>
                  <a:schemeClr val="dk1"/>
                </a:solidFill>
                <a:latin typeface="Calibri"/>
                <a:cs typeface="Calibri"/>
                <a:sym typeface="Calibri"/>
              </a:rPr>
              <a:t>(i) all expertise is in one place, </a:t>
            </a:r>
          </a:p>
          <a:p>
            <a:pPr marL="457200" marR="0" lvl="0" indent="0" algn="l" rtl="0">
              <a:spcBef>
                <a:spcPts val="0"/>
              </a:spcBef>
              <a:spcAft>
                <a:spcPts val="0"/>
              </a:spcAft>
              <a:buNone/>
            </a:pPr>
            <a:r>
              <a:rPr lang="en" sz="900" dirty="0">
                <a:solidFill>
                  <a:schemeClr val="dk1"/>
                </a:solidFill>
                <a:latin typeface="Calibri"/>
                <a:cs typeface="Calibri"/>
                <a:sym typeface="Calibri"/>
              </a:rPr>
              <a:t>(ii) researchers would have access to global data to study, both for current, and all future pandemics</a:t>
            </a:r>
            <a:endParaRPr sz="900" dirty="0">
              <a:solidFill>
                <a:schemeClr val="dk1"/>
              </a:solidFill>
              <a:latin typeface="Calibri"/>
              <a:cs typeface="Calibri"/>
            </a:endParaRPr>
          </a:p>
          <a:p>
            <a:pPr marL="457200" marR="0" lvl="0" indent="0" algn="l" rtl="0">
              <a:spcBef>
                <a:spcPts val="0"/>
              </a:spcBef>
              <a:spcAft>
                <a:spcPts val="0"/>
              </a:spcAft>
              <a:buNone/>
            </a:pPr>
            <a:r>
              <a:rPr lang="en" sz="900" dirty="0">
                <a:solidFill>
                  <a:schemeClr val="dk1"/>
                </a:solidFill>
                <a:latin typeface="Calibri"/>
                <a:cs typeface="Calibri"/>
                <a:sym typeface="Calibri"/>
              </a:rPr>
              <a:t>(iii) there is no risk of countries  taking relaxed approaches and undermining  the global effort in containing the disease,</a:t>
            </a:r>
            <a:endParaRPr sz="900" dirty="0">
              <a:solidFill>
                <a:schemeClr val="dk1"/>
              </a:solidFill>
              <a:latin typeface="Calibri"/>
              <a:cs typeface="Calibri"/>
            </a:endParaRPr>
          </a:p>
          <a:p>
            <a:pPr marL="457200" marR="0" lvl="0" indent="0" algn="l" rtl="0">
              <a:spcBef>
                <a:spcPts val="0"/>
              </a:spcBef>
              <a:spcAft>
                <a:spcPts val="0"/>
              </a:spcAft>
              <a:buNone/>
            </a:pPr>
            <a:r>
              <a:rPr lang="en" sz="900" dirty="0">
                <a:solidFill>
                  <a:schemeClr val="dk1"/>
                </a:solidFill>
                <a:latin typeface="Calibri"/>
                <a:cs typeface="Calibri"/>
                <a:sym typeface="Calibri"/>
              </a:rPr>
              <a:t>(iv) if new disease spreading patterns emerge, all tools are available for a swift response.</a:t>
            </a:r>
            <a:endParaRPr sz="900" dirty="0">
              <a:solidFill>
                <a:schemeClr val="dk1"/>
              </a:solidFill>
              <a:latin typeface="Calibri"/>
              <a:cs typeface="Calibri"/>
              <a:sym typeface="Calibri"/>
            </a:endParaRPr>
          </a:p>
        </p:txBody>
      </p:sp>
      <p:pic>
        <p:nvPicPr>
          <p:cNvPr id="151" name="Google Shape;151;p27"/>
          <p:cNvPicPr preferRelativeResize="0"/>
          <p:nvPr/>
        </p:nvPicPr>
        <p:blipFill rotWithShape="1">
          <a:blip r:embed="rId3">
            <a:alphaModFix/>
          </a:blip>
          <a:srcRect/>
          <a:stretch/>
        </p:blipFill>
        <p:spPr>
          <a:xfrm>
            <a:off x="37999" y="2077489"/>
            <a:ext cx="273845" cy="273845"/>
          </a:xfrm>
          <a:prstGeom prst="rect">
            <a:avLst/>
          </a:prstGeom>
          <a:noFill/>
          <a:ln>
            <a:noFill/>
          </a:ln>
        </p:spPr>
      </p:pic>
      <p:pic>
        <p:nvPicPr>
          <p:cNvPr id="152" name="Google Shape;152;p27"/>
          <p:cNvPicPr preferRelativeResize="0"/>
          <p:nvPr/>
        </p:nvPicPr>
        <p:blipFill rotWithShape="1">
          <a:blip r:embed="rId4">
            <a:alphaModFix/>
          </a:blip>
          <a:srcRect/>
          <a:stretch/>
        </p:blipFill>
        <p:spPr>
          <a:xfrm>
            <a:off x="37999" y="2372575"/>
            <a:ext cx="273845" cy="273844"/>
          </a:xfrm>
          <a:prstGeom prst="rect">
            <a:avLst/>
          </a:prstGeom>
          <a:noFill/>
          <a:ln>
            <a:noFill/>
          </a:ln>
        </p:spPr>
      </p:pic>
      <p:pic>
        <p:nvPicPr>
          <p:cNvPr id="153" name="Google Shape;153;p27"/>
          <p:cNvPicPr preferRelativeResize="0"/>
          <p:nvPr/>
        </p:nvPicPr>
        <p:blipFill rotWithShape="1">
          <a:blip r:embed="rId5">
            <a:alphaModFix/>
          </a:blip>
          <a:srcRect/>
          <a:stretch/>
        </p:blipFill>
        <p:spPr>
          <a:xfrm>
            <a:off x="18999" y="1833352"/>
            <a:ext cx="273845" cy="273845"/>
          </a:xfrm>
          <a:prstGeom prst="rect">
            <a:avLst/>
          </a:prstGeom>
          <a:noFill/>
          <a:ln>
            <a:noFill/>
          </a:ln>
        </p:spPr>
      </p:pic>
      <p:pic>
        <p:nvPicPr>
          <p:cNvPr id="154" name="Google Shape;154;p27"/>
          <p:cNvPicPr preferRelativeResize="0"/>
          <p:nvPr/>
        </p:nvPicPr>
        <p:blipFill rotWithShape="1">
          <a:blip r:embed="rId6">
            <a:alphaModFix/>
          </a:blip>
          <a:srcRect/>
          <a:stretch/>
        </p:blipFill>
        <p:spPr>
          <a:xfrm>
            <a:off x="99146" y="2772900"/>
            <a:ext cx="151550" cy="144582"/>
          </a:xfrm>
          <a:prstGeom prst="rect">
            <a:avLst/>
          </a:prstGeom>
          <a:noFill/>
          <a:ln>
            <a:noFill/>
          </a:ln>
        </p:spPr>
      </p:pic>
      <p:sp>
        <p:nvSpPr>
          <p:cNvPr id="155" name="Google Shape;155;p27"/>
          <p:cNvSpPr/>
          <p:nvPr/>
        </p:nvSpPr>
        <p:spPr>
          <a:xfrm>
            <a:off x="4965625" y="3538250"/>
            <a:ext cx="1454100" cy="16152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50" b="1" dirty="0">
                <a:solidFill>
                  <a:schemeClr val="dk1"/>
                </a:solidFill>
                <a:latin typeface="Calibri"/>
                <a:ea typeface="Calibri"/>
                <a:cs typeface="Calibri"/>
                <a:sym typeface="Calibri"/>
              </a:rPr>
              <a:t>Our philosophy is – viruses do not have boundaries, so solutions must be global </a:t>
            </a:r>
            <a:r>
              <a:rPr lang="en" sz="1150" b="1" dirty="0">
                <a:solidFill>
                  <a:schemeClr val="dk1"/>
                </a:solidFill>
                <a:latin typeface="Calibri"/>
                <a:cs typeface="Calibri"/>
                <a:sym typeface="Calibri"/>
              </a:rPr>
              <a:t>and</a:t>
            </a:r>
            <a:r>
              <a:rPr lang="en" sz="1150" b="1" dirty="0">
                <a:solidFill>
                  <a:schemeClr val="dk1"/>
                </a:solidFill>
                <a:latin typeface="Calibri"/>
                <a:ea typeface="Calibri"/>
                <a:cs typeface="Calibri"/>
                <a:sym typeface="Calibri"/>
              </a:rPr>
              <a:t> can be managed centrally by  trusted organizations like WHO, </a:t>
            </a:r>
            <a:r>
              <a:rPr lang="en-GB" sz="1150" b="1" dirty="0">
                <a:solidFill>
                  <a:schemeClr val="dk1"/>
                </a:solidFill>
                <a:latin typeface="Calibri"/>
                <a:ea typeface="Calibri"/>
                <a:cs typeface="Calibri"/>
                <a:sym typeface="Calibri"/>
              </a:rPr>
              <a:t>UN,</a:t>
            </a:r>
            <a:r>
              <a:rPr lang="en" sz="1150" b="1" dirty="0">
                <a:solidFill>
                  <a:schemeClr val="dk1"/>
                </a:solidFill>
                <a:latin typeface="Calibri"/>
                <a:ea typeface="Calibri"/>
                <a:cs typeface="Calibri"/>
                <a:sym typeface="Calibri"/>
              </a:rPr>
              <a:t> etc. </a:t>
            </a:r>
            <a:endParaRPr sz="1150" dirty="0">
              <a:solidFill>
                <a:schemeClr val="dk1"/>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A072DDBC-0CCA-402C-A25E-8535BF465B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p:nvPr/>
        </p:nvSpPr>
        <p:spPr>
          <a:xfrm>
            <a:off x="0" y="-264781"/>
            <a:ext cx="9144000" cy="438600"/>
          </a:xfrm>
          <a:prstGeom prst="rect">
            <a:avLst/>
          </a:prstGeom>
          <a:solidFill>
            <a:srgbClr val="E7135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Our Solution - </a:t>
            </a:r>
            <a:r>
              <a:rPr lang="en" sz="2400" dirty="0">
                <a:solidFill>
                  <a:schemeClr val="dk1"/>
                </a:solidFill>
                <a:latin typeface="Calibri"/>
                <a:ea typeface="Calibri"/>
                <a:cs typeface="Calibri"/>
                <a:sym typeface="Calibri"/>
              </a:rPr>
              <a:t>Concept &amp; Architecture</a:t>
            </a:r>
            <a:endParaRPr sz="1100" dirty="0"/>
          </a:p>
        </p:txBody>
      </p:sp>
      <p:pic>
        <p:nvPicPr>
          <p:cNvPr id="161" name="Google Shape;161;p28"/>
          <p:cNvPicPr preferRelativeResize="0"/>
          <p:nvPr/>
        </p:nvPicPr>
        <p:blipFill rotWithShape="1">
          <a:blip r:embed="rId3">
            <a:alphaModFix/>
          </a:blip>
          <a:srcRect/>
          <a:stretch/>
        </p:blipFill>
        <p:spPr>
          <a:xfrm>
            <a:off x="4656900" y="460125"/>
            <a:ext cx="4318600" cy="2471778"/>
          </a:xfrm>
          <a:prstGeom prst="rect">
            <a:avLst/>
          </a:prstGeom>
          <a:noFill/>
          <a:ln>
            <a:noFill/>
          </a:ln>
          <a:effectLst>
            <a:outerShdw blurRad="292100" dist="139700" dir="2700000" algn="tl" rotWithShape="0">
              <a:srgbClr val="333333">
                <a:alpha val="64705"/>
              </a:srgbClr>
            </a:outerShdw>
          </a:effectLst>
        </p:spPr>
      </p:pic>
      <p:sp>
        <p:nvSpPr>
          <p:cNvPr id="162" name="Google Shape;162;p28"/>
          <p:cNvSpPr txBox="1"/>
          <p:nvPr/>
        </p:nvSpPr>
        <p:spPr>
          <a:xfrm>
            <a:off x="44981" y="3876809"/>
            <a:ext cx="2993100" cy="12663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dirty="0">
                <a:solidFill>
                  <a:schemeClr val="dk1"/>
                </a:solidFill>
                <a:latin typeface="Calibri"/>
                <a:ea typeface="Calibri"/>
                <a:cs typeface="Calibri"/>
                <a:sym typeface="Calibri"/>
              </a:rPr>
              <a:t>1. A centralized architecture is proposed.</a:t>
            </a:r>
            <a:endParaRPr sz="1100" dirty="0"/>
          </a:p>
          <a:p>
            <a:pPr marL="0" marR="0" lvl="0" indent="0" algn="l" rtl="0">
              <a:spcBef>
                <a:spcPts val="0"/>
              </a:spcBef>
              <a:spcAft>
                <a:spcPts val="0"/>
              </a:spcAft>
              <a:buNone/>
            </a:pPr>
            <a:r>
              <a:rPr lang="en" sz="1100" dirty="0">
                <a:solidFill>
                  <a:schemeClr val="dk1"/>
                </a:solidFill>
                <a:latin typeface="Calibri"/>
                <a:ea typeface="Calibri"/>
                <a:cs typeface="Calibri"/>
                <a:sym typeface="Calibri"/>
              </a:rPr>
              <a:t>2. Effectiveness is dependent on the user registering all of his/her Bluetooth devices and </a:t>
            </a:r>
            <a:r>
              <a:rPr lang="en" sz="1100" dirty="0">
                <a:solidFill>
                  <a:schemeClr val="dk1"/>
                </a:solidFill>
                <a:latin typeface="Calibri"/>
                <a:cs typeface="Calibri"/>
                <a:sym typeface="Calibri"/>
              </a:rPr>
              <a:t>giving permission to store the device and the data required, centrally</a:t>
            </a:r>
            <a:r>
              <a:rPr lang="en" sz="1100" dirty="0">
                <a:solidFill>
                  <a:schemeClr val="dk1"/>
                </a:solidFill>
                <a:latin typeface="Calibri"/>
                <a:ea typeface="Calibri"/>
                <a:cs typeface="Calibri"/>
                <a:sym typeface="Calibri"/>
              </a:rPr>
              <a:t>.</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100" dirty="0">
                <a:solidFill>
                  <a:schemeClr val="dk1"/>
                </a:solidFill>
                <a:latin typeface="Calibri"/>
                <a:ea typeface="Calibri"/>
                <a:cs typeface="Calibri"/>
                <a:sym typeface="Calibri"/>
              </a:rPr>
              <a:t>3. Visualization dashboard is built to demonstrate the deep insights we can derive from the data.</a:t>
            </a:r>
            <a:endParaRPr sz="1100" dirty="0">
              <a:solidFill>
                <a:schemeClr val="dk1"/>
              </a:solidFill>
              <a:latin typeface="Calibri"/>
              <a:ea typeface="Calibri"/>
              <a:cs typeface="Calibri"/>
              <a:sym typeface="Calibri"/>
            </a:endParaRPr>
          </a:p>
        </p:txBody>
      </p:sp>
      <p:sp>
        <p:nvSpPr>
          <p:cNvPr id="163" name="Google Shape;163;p28"/>
          <p:cNvSpPr txBox="1"/>
          <p:nvPr/>
        </p:nvSpPr>
        <p:spPr>
          <a:xfrm>
            <a:off x="44981" y="3609858"/>
            <a:ext cx="2993100" cy="273900"/>
          </a:xfrm>
          <a:prstGeom prst="rect">
            <a:avLst/>
          </a:prstGeom>
          <a:solidFill>
            <a:srgbClr val="C4BD9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Key Takeaway from this slide</a:t>
            </a:r>
            <a:endParaRPr sz="1100" dirty="0"/>
          </a:p>
        </p:txBody>
      </p:sp>
      <p:sp>
        <p:nvSpPr>
          <p:cNvPr id="164" name="Google Shape;164;p28"/>
          <p:cNvSpPr txBox="1"/>
          <p:nvPr/>
        </p:nvSpPr>
        <p:spPr>
          <a:xfrm>
            <a:off x="3636668" y="3561415"/>
            <a:ext cx="5499600" cy="15810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u="sng" dirty="0">
                <a:solidFill>
                  <a:schemeClr val="dk1"/>
                </a:solidFill>
                <a:latin typeface="Calibri"/>
                <a:ea typeface="Calibri"/>
                <a:cs typeface="Calibri"/>
                <a:sym typeface="Calibri"/>
              </a:rPr>
              <a:t>The </a:t>
            </a:r>
            <a:r>
              <a:rPr lang="en-GB" sz="1200" b="1" u="sng" dirty="0">
                <a:solidFill>
                  <a:schemeClr val="dk1"/>
                </a:solidFill>
                <a:latin typeface="Calibri"/>
                <a:ea typeface="Calibri"/>
                <a:cs typeface="Calibri"/>
                <a:sym typeface="Calibri"/>
              </a:rPr>
              <a:t>a</a:t>
            </a:r>
            <a:r>
              <a:rPr lang="en" sz="1200" b="1" u="sng" dirty="0">
                <a:solidFill>
                  <a:schemeClr val="dk1"/>
                </a:solidFill>
                <a:latin typeface="Calibri"/>
                <a:ea typeface="Calibri"/>
                <a:cs typeface="Calibri"/>
                <a:sym typeface="Calibri"/>
              </a:rPr>
              <a:t>rchitecture comprises of the following 5 components:</a:t>
            </a:r>
            <a:endParaRPr sz="900" b="1" u="sng" dirty="0">
              <a:solidFill>
                <a:schemeClr val="dk1"/>
              </a:solidFill>
              <a:latin typeface="Calibri"/>
              <a:ea typeface="Calibri"/>
              <a:cs typeface="Calibri"/>
              <a:sym typeface="Calibri"/>
            </a:endParaRPr>
          </a:p>
          <a:p>
            <a:pPr marL="0" marR="0" lvl="0" indent="0" algn="l" rtl="0">
              <a:spcBef>
                <a:spcPts val="0"/>
              </a:spcBef>
              <a:spcAft>
                <a:spcPts val="0"/>
              </a:spcAft>
              <a:buNone/>
            </a:pPr>
            <a:r>
              <a:rPr lang="en" sz="900" b="1" dirty="0">
                <a:solidFill>
                  <a:srgbClr val="0070C0"/>
                </a:solidFill>
                <a:latin typeface="Calibri"/>
                <a:ea typeface="Calibri"/>
                <a:cs typeface="Calibri"/>
                <a:sym typeface="Calibri"/>
              </a:rPr>
              <a:t>1. Mobile App</a:t>
            </a:r>
            <a:r>
              <a:rPr lang="en" sz="900" b="1" dirty="0">
                <a:solidFill>
                  <a:schemeClr val="dk1"/>
                </a:solidFill>
                <a:latin typeface="Calibri"/>
                <a:ea typeface="Calibri"/>
                <a:cs typeface="Calibri"/>
                <a:sym typeface="Calibri"/>
              </a:rPr>
              <a:t>: </a:t>
            </a:r>
            <a:r>
              <a:rPr lang="en" sz="900" dirty="0">
                <a:solidFill>
                  <a:schemeClr val="dk1"/>
                </a:solidFill>
                <a:latin typeface="Calibri"/>
                <a:ea typeface="Calibri"/>
                <a:cs typeface="Calibri"/>
                <a:sym typeface="Calibri"/>
              </a:rPr>
              <a:t>A  Java-based android app for Registration and Gathering Proximity Data</a:t>
            </a:r>
            <a:endParaRPr sz="900" dirty="0"/>
          </a:p>
          <a:p>
            <a:pPr marL="0" marR="0" lvl="0" indent="0" algn="l" rtl="0">
              <a:spcBef>
                <a:spcPts val="0"/>
              </a:spcBef>
              <a:spcAft>
                <a:spcPts val="0"/>
              </a:spcAft>
              <a:buNone/>
            </a:pPr>
            <a:r>
              <a:rPr lang="en" sz="900" b="1" dirty="0">
                <a:solidFill>
                  <a:srgbClr val="0070C0"/>
                </a:solidFill>
                <a:latin typeface="Calibri"/>
                <a:ea typeface="Calibri"/>
                <a:cs typeface="Calibri"/>
                <a:sym typeface="Calibri"/>
              </a:rPr>
              <a:t>2. Database:</a:t>
            </a:r>
            <a:r>
              <a:rPr lang="en" sz="900" dirty="0">
                <a:solidFill>
                  <a:schemeClr val="dk1"/>
                </a:solidFill>
                <a:latin typeface="Calibri"/>
                <a:ea typeface="Calibri"/>
                <a:cs typeface="Calibri"/>
                <a:sym typeface="Calibri"/>
              </a:rPr>
              <a:t> We used Google Cloud Firebase Realtime Database to store the registration and proximity data</a:t>
            </a:r>
            <a:endParaRPr sz="900" dirty="0"/>
          </a:p>
          <a:p>
            <a:pPr marL="0" marR="0" lvl="0" indent="0" algn="l" rtl="0">
              <a:spcBef>
                <a:spcPts val="0"/>
              </a:spcBef>
              <a:spcAft>
                <a:spcPts val="0"/>
              </a:spcAft>
              <a:buNone/>
            </a:pPr>
            <a:r>
              <a:rPr lang="en" sz="900" b="1" dirty="0">
                <a:solidFill>
                  <a:srgbClr val="0070C0"/>
                </a:solidFill>
                <a:latin typeface="Calibri"/>
                <a:ea typeface="Calibri"/>
                <a:cs typeface="Calibri"/>
                <a:sym typeface="Calibri"/>
              </a:rPr>
              <a:t>3. RSSI Model:</a:t>
            </a:r>
            <a:r>
              <a:rPr lang="en" sz="900" dirty="0">
                <a:solidFill>
                  <a:schemeClr val="dk1"/>
                </a:solidFill>
                <a:latin typeface="Calibri"/>
                <a:ea typeface="Calibri"/>
                <a:cs typeface="Calibri"/>
                <a:sym typeface="Calibri"/>
              </a:rPr>
              <a:t> We built our own RSSI model to calculate the distance from RSSI Signal values</a:t>
            </a:r>
            <a:endParaRPr sz="900" dirty="0"/>
          </a:p>
          <a:p>
            <a:pPr marL="0" marR="0" lvl="0" indent="0" algn="l" rtl="0">
              <a:spcBef>
                <a:spcPts val="0"/>
              </a:spcBef>
              <a:spcAft>
                <a:spcPts val="0"/>
              </a:spcAft>
              <a:buNone/>
            </a:pPr>
            <a:r>
              <a:rPr lang="en" sz="900" b="1" dirty="0">
                <a:solidFill>
                  <a:srgbClr val="0070C0"/>
                </a:solidFill>
                <a:latin typeface="Calibri"/>
                <a:ea typeface="Calibri"/>
                <a:cs typeface="Calibri"/>
                <a:sym typeface="Calibri"/>
              </a:rPr>
              <a:t>4. Analytics:</a:t>
            </a:r>
            <a:r>
              <a:rPr lang="en" sz="900" dirty="0">
                <a:solidFill>
                  <a:schemeClr val="dk1"/>
                </a:solidFill>
                <a:latin typeface="Calibri"/>
                <a:ea typeface="Calibri"/>
                <a:cs typeface="Calibri"/>
                <a:sym typeface="Calibri"/>
              </a:rPr>
              <a:t> The analytics creates new derived measures from the raw proximity data. </a:t>
            </a:r>
            <a:endParaRPr sz="900" dirty="0"/>
          </a:p>
          <a:p>
            <a:pPr marL="469900" marR="0" lvl="1" indent="-133350" algn="l" rtl="0">
              <a:spcBef>
                <a:spcPts val="0"/>
              </a:spcBef>
              <a:spcAft>
                <a:spcPts val="0"/>
              </a:spcAft>
              <a:buClr>
                <a:schemeClr val="dk1"/>
              </a:buClr>
              <a:buSzPts val="900"/>
              <a:buFont typeface="Arial"/>
              <a:buChar char="•"/>
            </a:pPr>
            <a:r>
              <a:rPr lang="en" sz="900" b="0" i="0" u="none" strike="noStrike" cap="none" dirty="0">
                <a:solidFill>
                  <a:schemeClr val="dk1"/>
                </a:solidFill>
                <a:latin typeface="Calibri"/>
                <a:ea typeface="Calibri"/>
                <a:cs typeface="Calibri"/>
                <a:sym typeface="Calibri"/>
              </a:rPr>
              <a:t>GPS Distance Travelled: between two consecutive proximity scans</a:t>
            </a:r>
            <a:endParaRPr sz="900" dirty="0"/>
          </a:p>
          <a:p>
            <a:pPr marL="469900" marR="0" lvl="1" indent="-133350" algn="l" rtl="0">
              <a:spcBef>
                <a:spcPts val="0"/>
              </a:spcBef>
              <a:spcAft>
                <a:spcPts val="0"/>
              </a:spcAft>
              <a:buClr>
                <a:schemeClr val="dk1"/>
              </a:buClr>
              <a:buSzPts val="900"/>
              <a:buFont typeface="Arial"/>
              <a:buChar char="•"/>
            </a:pPr>
            <a:r>
              <a:rPr lang="en" sz="900" b="0" i="0" u="none" strike="noStrike" cap="none" dirty="0">
                <a:solidFill>
                  <a:schemeClr val="dk1"/>
                </a:solidFill>
                <a:latin typeface="Calibri"/>
                <a:ea typeface="Calibri"/>
                <a:cs typeface="Calibri"/>
                <a:sym typeface="Calibri"/>
              </a:rPr>
              <a:t>Time Spent Duration: between source/sink devices</a:t>
            </a:r>
            <a:endParaRPr sz="900" dirty="0"/>
          </a:p>
          <a:p>
            <a:pPr marL="469900" marR="0" lvl="1" indent="-133350" algn="l" rtl="0">
              <a:spcBef>
                <a:spcPts val="0"/>
              </a:spcBef>
              <a:spcAft>
                <a:spcPts val="0"/>
              </a:spcAft>
              <a:buClr>
                <a:schemeClr val="dk1"/>
              </a:buClr>
              <a:buSzPts val="900"/>
              <a:buFont typeface="Arial"/>
              <a:buChar char="•"/>
            </a:pPr>
            <a:r>
              <a:rPr lang="en" sz="900" b="0" i="0" u="none" strike="noStrike" cap="none" dirty="0">
                <a:solidFill>
                  <a:schemeClr val="dk1"/>
                </a:solidFill>
                <a:latin typeface="Calibri"/>
                <a:ea typeface="Calibri"/>
                <a:cs typeface="Calibri"/>
                <a:sym typeface="Calibri"/>
              </a:rPr>
              <a:t>Distance: between two source/sink devices</a:t>
            </a:r>
            <a:endParaRPr sz="900" dirty="0"/>
          </a:p>
          <a:p>
            <a:pPr marL="469900" marR="0" lvl="1" indent="-133350" algn="l" rtl="0">
              <a:spcBef>
                <a:spcPts val="0"/>
              </a:spcBef>
              <a:spcAft>
                <a:spcPts val="0"/>
              </a:spcAft>
              <a:buClr>
                <a:schemeClr val="dk1"/>
              </a:buClr>
              <a:buSzPts val="900"/>
              <a:buFont typeface="Arial"/>
              <a:buChar char="•"/>
            </a:pPr>
            <a:r>
              <a:rPr lang="en" sz="900" b="0" i="0" u="none" strike="noStrike" cap="none" dirty="0">
                <a:solidFill>
                  <a:schemeClr val="dk1"/>
                </a:solidFill>
                <a:latin typeface="Calibri"/>
                <a:ea typeface="Calibri"/>
                <a:cs typeface="Calibri"/>
                <a:sym typeface="Calibri"/>
              </a:rPr>
              <a:t>Number of Devices: around the source at each proximity scan</a:t>
            </a:r>
            <a:endParaRPr sz="900" dirty="0"/>
          </a:p>
          <a:p>
            <a:pPr marL="0" marR="0" lvl="0" indent="0" algn="l" rtl="0">
              <a:spcBef>
                <a:spcPts val="0"/>
              </a:spcBef>
              <a:spcAft>
                <a:spcPts val="0"/>
              </a:spcAft>
              <a:buNone/>
            </a:pPr>
            <a:r>
              <a:rPr lang="en" sz="900" b="1" dirty="0">
                <a:solidFill>
                  <a:srgbClr val="0070C0"/>
                </a:solidFill>
                <a:latin typeface="Calibri"/>
                <a:ea typeface="Calibri"/>
                <a:cs typeface="Calibri"/>
                <a:sym typeface="Calibri"/>
              </a:rPr>
              <a:t>5. Dashboard:</a:t>
            </a:r>
            <a:r>
              <a:rPr lang="en" sz="900" dirty="0">
                <a:solidFill>
                  <a:schemeClr val="dk1"/>
                </a:solidFill>
                <a:latin typeface="Calibri"/>
                <a:ea typeface="Calibri"/>
                <a:cs typeface="Calibri"/>
                <a:sym typeface="Calibri"/>
              </a:rPr>
              <a:t> Visualization platform to derive contextual insights and initiate </a:t>
            </a:r>
            <a:endParaRPr sz="900" dirty="0"/>
          </a:p>
        </p:txBody>
      </p:sp>
      <p:sp>
        <p:nvSpPr>
          <p:cNvPr id="165" name="Google Shape;165;p28"/>
          <p:cNvSpPr txBox="1"/>
          <p:nvPr/>
        </p:nvSpPr>
        <p:spPr>
          <a:xfrm>
            <a:off x="4491024" y="2510775"/>
            <a:ext cx="3171247" cy="1050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200" b="1" u="sng" dirty="0">
                <a:solidFill>
                  <a:schemeClr val="tx1"/>
                </a:solidFill>
                <a:latin typeface="Calibri"/>
                <a:ea typeface="Calibri"/>
                <a:cs typeface="Calibri"/>
                <a:sym typeface="Calibri"/>
              </a:rPr>
              <a:t>Terminology</a:t>
            </a:r>
            <a:endParaRPr lang="en" sz="1200" b="1" u="sng" dirty="0">
              <a:solidFill>
                <a:schemeClr val="tx1"/>
              </a:solidFill>
              <a:latin typeface="Calibri"/>
              <a:ea typeface="Calibri"/>
              <a:cs typeface="Calibri"/>
              <a:sym typeface="Calibri"/>
            </a:endParaRPr>
          </a:p>
          <a:p>
            <a:pPr marL="0" marR="0" lvl="0" indent="0" algn="l" rtl="0">
              <a:spcBef>
                <a:spcPts val="0"/>
              </a:spcBef>
              <a:spcAft>
                <a:spcPts val="0"/>
              </a:spcAft>
              <a:buNone/>
            </a:pPr>
            <a:r>
              <a:rPr lang="en" sz="900" b="1" dirty="0">
                <a:solidFill>
                  <a:schemeClr val="dk1"/>
                </a:solidFill>
                <a:latin typeface="Calibri"/>
                <a:ea typeface="Calibri"/>
                <a:cs typeface="Calibri"/>
                <a:sym typeface="Calibri"/>
              </a:rPr>
              <a:t>Source:</a:t>
            </a:r>
            <a:r>
              <a:rPr lang="en" sz="900" dirty="0">
                <a:solidFill>
                  <a:schemeClr val="dk1"/>
                </a:solidFill>
                <a:latin typeface="Calibri"/>
                <a:ea typeface="Calibri"/>
                <a:cs typeface="Calibri"/>
                <a:sym typeface="Calibri"/>
              </a:rPr>
              <a:t> Source is a device </a:t>
            </a:r>
            <a:r>
              <a:rPr lang="en-GB" sz="900" dirty="0">
                <a:solidFill>
                  <a:schemeClr val="dk1"/>
                </a:solidFill>
                <a:latin typeface="Calibri"/>
                <a:ea typeface="Calibri"/>
                <a:cs typeface="Calibri"/>
                <a:sym typeface="Calibri"/>
              </a:rPr>
              <a:t>that</a:t>
            </a:r>
            <a:r>
              <a:rPr lang="en" sz="900" dirty="0">
                <a:solidFill>
                  <a:schemeClr val="dk1"/>
                </a:solidFill>
                <a:latin typeface="Calibri"/>
                <a:ea typeface="Calibri"/>
                <a:cs typeface="Calibri"/>
                <a:sym typeface="Calibri"/>
              </a:rPr>
              <a:t> scans for other Bluetooth devices.</a:t>
            </a:r>
            <a:endParaRPr sz="1100" dirty="0"/>
          </a:p>
          <a:p>
            <a:pPr marL="0" marR="0" lvl="0" indent="0" algn="l" rtl="0">
              <a:spcBef>
                <a:spcPts val="0"/>
              </a:spcBef>
              <a:spcAft>
                <a:spcPts val="0"/>
              </a:spcAft>
              <a:buNone/>
            </a:pPr>
            <a:r>
              <a:rPr lang="en" sz="900" b="1" dirty="0">
                <a:solidFill>
                  <a:schemeClr val="dk1"/>
                </a:solidFill>
                <a:latin typeface="Calibri"/>
                <a:ea typeface="Calibri"/>
                <a:cs typeface="Calibri"/>
                <a:sym typeface="Calibri"/>
              </a:rPr>
              <a:t>Sink:</a:t>
            </a:r>
            <a:r>
              <a:rPr lang="en" sz="900" dirty="0">
                <a:solidFill>
                  <a:schemeClr val="dk1"/>
                </a:solidFill>
                <a:latin typeface="Calibri"/>
                <a:ea typeface="Calibri"/>
                <a:cs typeface="Calibri"/>
                <a:sym typeface="Calibri"/>
              </a:rPr>
              <a:t> the Bluetooth device which </a:t>
            </a:r>
            <a:r>
              <a:rPr lang="en-GB" sz="900" dirty="0">
                <a:solidFill>
                  <a:schemeClr val="dk1"/>
                </a:solidFill>
                <a:latin typeface="Calibri"/>
                <a:ea typeface="Calibri"/>
                <a:cs typeface="Calibri"/>
                <a:sym typeface="Calibri"/>
              </a:rPr>
              <a:t>was</a:t>
            </a:r>
            <a:r>
              <a:rPr lang="en" sz="900" dirty="0">
                <a:solidFill>
                  <a:schemeClr val="dk1"/>
                </a:solidFill>
                <a:latin typeface="Calibri"/>
                <a:ea typeface="Calibri"/>
                <a:cs typeface="Calibri"/>
                <a:sym typeface="Calibri"/>
              </a:rPr>
              <a:t> found by </a:t>
            </a:r>
            <a:r>
              <a:rPr lang="en-GB" sz="900" dirty="0">
                <a:solidFill>
                  <a:schemeClr val="dk1"/>
                </a:solidFill>
                <a:latin typeface="Calibri"/>
                <a:ea typeface="Calibri"/>
                <a:cs typeface="Calibri"/>
                <a:sym typeface="Calibri"/>
              </a:rPr>
              <a:t>the </a:t>
            </a:r>
            <a:r>
              <a:rPr lang="en" sz="900" dirty="0">
                <a:solidFill>
                  <a:schemeClr val="dk1"/>
                </a:solidFill>
                <a:latin typeface="Calibri"/>
                <a:ea typeface="Calibri"/>
                <a:cs typeface="Calibri"/>
                <a:sym typeface="Calibri"/>
              </a:rPr>
              <a:t>Source Bluetooth device during the proximity scan</a:t>
            </a:r>
            <a:endParaRPr sz="1100" dirty="0"/>
          </a:p>
          <a:p>
            <a:pPr marL="0" marR="0" lvl="0" indent="0" algn="l" rtl="0">
              <a:spcBef>
                <a:spcPts val="0"/>
              </a:spcBef>
              <a:spcAft>
                <a:spcPts val="0"/>
              </a:spcAft>
              <a:buNone/>
            </a:pPr>
            <a:r>
              <a:rPr lang="en" sz="900" b="1" dirty="0">
                <a:solidFill>
                  <a:schemeClr val="dk1"/>
                </a:solidFill>
                <a:latin typeface="Calibri"/>
                <a:ea typeface="Calibri"/>
                <a:cs typeface="Calibri"/>
                <a:sym typeface="Calibri"/>
              </a:rPr>
              <a:t>Devices:</a:t>
            </a:r>
            <a:r>
              <a:rPr lang="en" sz="900" dirty="0">
                <a:solidFill>
                  <a:schemeClr val="dk1"/>
                </a:solidFill>
                <a:latin typeface="Calibri"/>
                <a:ea typeface="Calibri"/>
                <a:cs typeface="Calibri"/>
                <a:sym typeface="Calibri"/>
              </a:rPr>
              <a:t> People, </a:t>
            </a:r>
            <a:r>
              <a:rPr lang="en-GB" sz="900" dirty="0">
                <a:solidFill>
                  <a:schemeClr val="dk1"/>
                </a:solidFill>
                <a:latin typeface="Calibri"/>
                <a:ea typeface="Calibri"/>
                <a:cs typeface="Calibri"/>
                <a:sym typeface="Calibri"/>
              </a:rPr>
              <a:t>person</a:t>
            </a:r>
            <a:r>
              <a:rPr lang="en" sz="900" dirty="0">
                <a:solidFill>
                  <a:schemeClr val="dk1"/>
                </a:solidFill>
                <a:latin typeface="Calibri"/>
                <a:ea typeface="Calibri"/>
                <a:cs typeface="Calibri"/>
                <a:sym typeface="Calibri"/>
              </a:rPr>
              <a:t> are used interchangeably with devices</a:t>
            </a:r>
            <a:endParaRPr sz="1100" dirty="0"/>
          </a:p>
          <a:p>
            <a:pPr marL="0" marR="0" lvl="0" indent="0" algn="l" rtl="0">
              <a:spcBef>
                <a:spcPts val="0"/>
              </a:spcBef>
              <a:spcAft>
                <a:spcPts val="0"/>
              </a:spcAft>
              <a:buNone/>
            </a:pPr>
            <a:r>
              <a:rPr lang="en" sz="900" b="1" dirty="0">
                <a:solidFill>
                  <a:schemeClr val="dk1"/>
                </a:solidFill>
                <a:latin typeface="Calibri"/>
                <a:ea typeface="Calibri"/>
                <a:cs typeface="Calibri"/>
                <a:sym typeface="Calibri"/>
              </a:rPr>
              <a:t>Patient:</a:t>
            </a:r>
            <a:r>
              <a:rPr lang="en" sz="900" dirty="0">
                <a:solidFill>
                  <a:schemeClr val="dk1"/>
                </a:solidFill>
                <a:latin typeface="Calibri"/>
                <a:ea typeface="Calibri"/>
                <a:cs typeface="Calibri"/>
                <a:sym typeface="Calibri"/>
              </a:rPr>
              <a:t> Patient and Source are used interchangeably</a:t>
            </a:r>
            <a:endParaRPr sz="1100" dirty="0"/>
          </a:p>
        </p:txBody>
      </p:sp>
      <p:pic>
        <p:nvPicPr>
          <p:cNvPr id="4" name="Picture 3"/>
          <p:cNvPicPr>
            <a:picLocks noChangeAspect="1"/>
          </p:cNvPicPr>
          <p:nvPr/>
        </p:nvPicPr>
        <p:blipFill>
          <a:blip r:embed="rId4"/>
          <a:stretch>
            <a:fillRect/>
          </a:stretch>
        </p:blipFill>
        <p:spPr>
          <a:xfrm>
            <a:off x="44981" y="416829"/>
            <a:ext cx="4396390" cy="3191779"/>
          </a:xfrm>
          <a:prstGeom prst="rect">
            <a:avLst/>
          </a:prstGeom>
        </p:spPr>
      </p:pic>
      <p:sp>
        <p:nvSpPr>
          <p:cNvPr id="2" name="Slide Number Placeholder 1">
            <a:extLst>
              <a:ext uri="{FF2B5EF4-FFF2-40B4-BE49-F238E27FC236}">
                <a16:creationId xmlns:a16="http://schemas.microsoft.com/office/drawing/2014/main" id="{18088165-8F79-460D-8580-F3079E9590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p:nvPr/>
        </p:nvSpPr>
        <p:spPr>
          <a:xfrm>
            <a:off x="0" y="1"/>
            <a:ext cx="9144000" cy="438600"/>
          </a:xfrm>
          <a:prstGeom prst="rect">
            <a:avLst/>
          </a:prstGeom>
          <a:solidFill>
            <a:srgbClr val="E7135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a:solidFill>
                  <a:schemeClr val="dk1"/>
                </a:solidFill>
                <a:latin typeface="Calibri"/>
                <a:ea typeface="Calibri"/>
                <a:cs typeface="Calibri"/>
                <a:sym typeface="Calibri"/>
              </a:rPr>
              <a:t>Step 1– Registration and Privacy</a:t>
            </a:r>
            <a:endParaRPr sz="2400" dirty="0">
              <a:solidFill>
                <a:schemeClr val="dk1"/>
              </a:solidFill>
              <a:latin typeface="Calibri"/>
              <a:ea typeface="Calibri"/>
              <a:cs typeface="Calibri"/>
              <a:sym typeface="Calibri"/>
            </a:endParaRPr>
          </a:p>
        </p:txBody>
      </p:sp>
      <p:sp>
        <p:nvSpPr>
          <p:cNvPr id="172" name="Google Shape;172;p29"/>
          <p:cNvSpPr txBox="1"/>
          <p:nvPr/>
        </p:nvSpPr>
        <p:spPr>
          <a:xfrm>
            <a:off x="39699" y="432025"/>
            <a:ext cx="28584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b="1" u="sng" dirty="0">
                <a:solidFill>
                  <a:schemeClr val="dk1"/>
                </a:solidFill>
                <a:latin typeface="Calibri"/>
                <a:ea typeface="Calibri"/>
                <a:cs typeface="Calibri"/>
                <a:sym typeface="Calibri"/>
              </a:rPr>
              <a:t>1. New User Registration (one-off)</a:t>
            </a:r>
            <a:endParaRPr sz="1000" dirty="0"/>
          </a:p>
        </p:txBody>
      </p:sp>
      <p:sp>
        <p:nvSpPr>
          <p:cNvPr id="173" name="Google Shape;173;p29"/>
          <p:cNvSpPr txBox="1"/>
          <p:nvPr/>
        </p:nvSpPr>
        <p:spPr>
          <a:xfrm>
            <a:off x="130156" y="3414502"/>
            <a:ext cx="382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u="sng" dirty="0">
                <a:solidFill>
                  <a:schemeClr val="dk1"/>
                </a:solidFill>
                <a:latin typeface="Calibri"/>
                <a:ea typeface="Calibri"/>
                <a:cs typeface="Calibri"/>
                <a:sym typeface="Calibri"/>
              </a:rPr>
              <a:t>2. Option to Register Additional Devices using the Same ID</a:t>
            </a:r>
            <a:endParaRPr sz="1100" dirty="0"/>
          </a:p>
        </p:txBody>
      </p:sp>
      <p:sp>
        <p:nvSpPr>
          <p:cNvPr id="174" name="Google Shape;174;p29"/>
          <p:cNvSpPr txBox="1"/>
          <p:nvPr/>
        </p:nvSpPr>
        <p:spPr>
          <a:xfrm>
            <a:off x="6872000" y="4104750"/>
            <a:ext cx="2259000" cy="10386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177800" marR="0" lvl="0" indent="-174625" algn="l" rtl="0">
              <a:spcBef>
                <a:spcPts val="0"/>
              </a:spcBef>
              <a:spcAft>
                <a:spcPts val="0"/>
              </a:spcAft>
              <a:buClr>
                <a:schemeClr val="dk1"/>
              </a:buClr>
              <a:buSzPts val="950"/>
              <a:buFont typeface="Calibri"/>
              <a:buAutoNum type="arabicPeriod"/>
            </a:pPr>
            <a:r>
              <a:rPr lang="en" sz="950" dirty="0">
                <a:solidFill>
                  <a:schemeClr val="dk1"/>
                </a:solidFill>
                <a:latin typeface="Calibri"/>
                <a:ea typeface="Calibri"/>
                <a:cs typeface="Calibri"/>
                <a:sym typeface="Calibri"/>
              </a:rPr>
              <a:t>How to Register</a:t>
            </a:r>
            <a:endParaRPr sz="950" dirty="0">
              <a:solidFill>
                <a:schemeClr val="dk1"/>
              </a:solidFill>
              <a:latin typeface="Calibri"/>
              <a:ea typeface="Calibri"/>
              <a:cs typeface="Calibri"/>
              <a:sym typeface="Calibri"/>
            </a:endParaRPr>
          </a:p>
          <a:p>
            <a:pPr marL="177800" marR="0" lvl="0" indent="-174625" algn="l" rtl="0">
              <a:spcBef>
                <a:spcPts val="0"/>
              </a:spcBef>
              <a:spcAft>
                <a:spcPts val="0"/>
              </a:spcAft>
              <a:buClr>
                <a:schemeClr val="dk1"/>
              </a:buClr>
              <a:buSzPts val="950"/>
              <a:buFont typeface="Calibri"/>
              <a:buAutoNum type="arabicPeriod"/>
            </a:pPr>
            <a:r>
              <a:rPr lang="en" sz="950" dirty="0">
                <a:solidFill>
                  <a:schemeClr val="dk1"/>
                </a:solidFill>
                <a:latin typeface="Calibri"/>
                <a:ea typeface="Calibri"/>
                <a:cs typeface="Calibri"/>
                <a:sym typeface="Calibri"/>
              </a:rPr>
              <a:t>Privacy Issues</a:t>
            </a:r>
            <a:endParaRPr sz="950" dirty="0">
              <a:solidFill>
                <a:schemeClr val="dk1"/>
              </a:solidFill>
              <a:latin typeface="Calibri"/>
              <a:ea typeface="Calibri"/>
              <a:cs typeface="Calibri"/>
              <a:sym typeface="Calibri"/>
            </a:endParaRPr>
          </a:p>
          <a:p>
            <a:pPr marL="177800" marR="0" lvl="0" indent="-174625" algn="l" rtl="0">
              <a:spcBef>
                <a:spcPts val="0"/>
              </a:spcBef>
              <a:spcAft>
                <a:spcPts val="0"/>
              </a:spcAft>
              <a:buClr>
                <a:schemeClr val="dk1"/>
              </a:buClr>
              <a:buSzPts val="950"/>
              <a:buFont typeface="Calibri"/>
              <a:buAutoNum type="arabicPeriod"/>
            </a:pPr>
            <a:r>
              <a:rPr lang="en" sz="950" dirty="0">
                <a:solidFill>
                  <a:schemeClr val="dk1"/>
                </a:solidFill>
                <a:latin typeface="Calibri"/>
                <a:ea typeface="Calibri"/>
                <a:cs typeface="Calibri"/>
                <a:sym typeface="Calibri"/>
              </a:rPr>
              <a:t>Until policymakers make </a:t>
            </a:r>
            <a:r>
              <a:rPr lang="en-GB" sz="950" dirty="0">
                <a:solidFill>
                  <a:schemeClr val="dk1"/>
                </a:solidFill>
                <a:latin typeface="Calibri"/>
                <a:ea typeface="Calibri"/>
                <a:cs typeface="Calibri"/>
                <a:sym typeface="Calibri"/>
              </a:rPr>
              <a:t>a </a:t>
            </a:r>
            <a:r>
              <a:rPr lang="en" sz="950" dirty="0">
                <a:solidFill>
                  <a:schemeClr val="dk1"/>
                </a:solidFill>
                <a:latin typeface="Calibri"/>
                <a:ea typeface="Calibri"/>
                <a:cs typeface="Calibri"/>
                <a:sym typeface="Calibri"/>
              </a:rPr>
              <a:t>commitment that any collected location data is purely used for fighting the spread of disease, no solution would work.</a:t>
            </a:r>
            <a:endParaRPr sz="950" dirty="0"/>
          </a:p>
        </p:txBody>
      </p:sp>
      <p:sp>
        <p:nvSpPr>
          <p:cNvPr id="175" name="Google Shape;175;p29"/>
          <p:cNvSpPr txBox="1"/>
          <p:nvPr/>
        </p:nvSpPr>
        <p:spPr>
          <a:xfrm>
            <a:off x="6872000" y="3874050"/>
            <a:ext cx="2259000" cy="230700"/>
          </a:xfrm>
          <a:prstGeom prst="rect">
            <a:avLst/>
          </a:prstGeom>
          <a:solidFill>
            <a:srgbClr val="C4BD9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Key Takeaway from this slide</a:t>
            </a:r>
            <a:endParaRPr sz="1100" dirty="0"/>
          </a:p>
        </p:txBody>
      </p:sp>
      <p:sp>
        <p:nvSpPr>
          <p:cNvPr id="176" name="Google Shape;176;p29"/>
          <p:cNvSpPr/>
          <p:nvPr/>
        </p:nvSpPr>
        <p:spPr>
          <a:xfrm>
            <a:off x="3837873" y="438575"/>
            <a:ext cx="5293127" cy="3419824"/>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7000"/>
              </a:lnSpc>
              <a:spcBef>
                <a:spcPts val="0"/>
              </a:spcBef>
              <a:spcAft>
                <a:spcPts val="0"/>
              </a:spcAft>
              <a:buNone/>
            </a:pPr>
            <a:r>
              <a:rPr lang="en" sz="1200" b="1" u="sng" dirty="0">
                <a:solidFill>
                  <a:schemeClr val="dk1"/>
                </a:solidFill>
                <a:latin typeface="Calibri"/>
                <a:ea typeface="Calibri"/>
                <a:cs typeface="Calibri"/>
                <a:sym typeface="Calibri"/>
              </a:rPr>
              <a:t>Data Privacy</a:t>
            </a:r>
            <a:endParaRPr sz="1200" b="1" u="sng" dirty="0">
              <a:solidFill>
                <a:schemeClr val="dk1"/>
              </a:solidFill>
              <a:latin typeface="Calibri"/>
              <a:ea typeface="Calibri"/>
              <a:cs typeface="Calibri"/>
              <a:sym typeface="Calibri"/>
            </a:endParaRPr>
          </a:p>
          <a:p>
            <a:pPr marL="127000" marR="0" lvl="0" indent="-127000" algn="l" rtl="0">
              <a:lnSpc>
                <a:spcPct val="107000"/>
              </a:lnSpc>
              <a:spcBef>
                <a:spcPts val="0"/>
              </a:spcBef>
              <a:spcAft>
                <a:spcPts val="0"/>
              </a:spcAft>
              <a:buClr>
                <a:schemeClr val="dk1"/>
              </a:buClr>
              <a:buSzPts val="800"/>
              <a:buFont typeface="Arial"/>
              <a:buChar char="•"/>
            </a:pPr>
            <a:r>
              <a:rPr lang="en" sz="800" dirty="0">
                <a:solidFill>
                  <a:schemeClr val="dk1"/>
                </a:solidFill>
                <a:latin typeface="Calibri"/>
                <a:ea typeface="Calibri"/>
                <a:cs typeface="Calibri"/>
                <a:sym typeface="Calibri"/>
              </a:rPr>
              <a:t>If one looks at the statistics of coronavirus [20], it is the West who suffered more compared to the East in terms of deaths, economy, loss of jobs, and now several business</a:t>
            </a:r>
            <a:r>
              <a:rPr lang="en-GB" sz="800" dirty="0">
                <a:solidFill>
                  <a:schemeClr val="dk1"/>
                </a:solidFill>
                <a:latin typeface="Calibri"/>
                <a:ea typeface="Calibri"/>
                <a:cs typeface="Calibri"/>
                <a:sym typeface="Calibri"/>
              </a:rPr>
              <a:t>es</a:t>
            </a:r>
            <a:r>
              <a:rPr lang="en" sz="800" dirty="0">
                <a:solidFill>
                  <a:schemeClr val="dk1"/>
                </a:solidFill>
                <a:latin typeface="Calibri"/>
                <a:ea typeface="Calibri"/>
                <a:cs typeface="Calibri"/>
                <a:sym typeface="Calibri"/>
              </a:rPr>
              <a:t> are on brink of collapse. It is not because lockdown was more efficient in the East, but because they resorted to digital tracking which cannot be implemented in the West. This raises </a:t>
            </a:r>
            <a:r>
              <a:rPr lang="en-GB" sz="800" dirty="0">
                <a:solidFill>
                  <a:schemeClr val="dk1"/>
                </a:solidFill>
                <a:latin typeface="Calibri"/>
                <a:ea typeface="Calibri"/>
                <a:cs typeface="Calibri"/>
                <a:sym typeface="Calibri"/>
              </a:rPr>
              <a:t>a</a:t>
            </a:r>
            <a:r>
              <a:rPr lang="en" sz="800" dirty="0">
                <a:solidFill>
                  <a:schemeClr val="dk1"/>
                </a:solidFill>
                <a:latin typeface="Calibri"/>
                <a:ea typeface="Calibri"/>
                <a:cs typeface="Calibri"/>
                <a:sym typeface="Calibri"/>
              </a:rPr>
              <a:t> fundamental question: is one’s privacy more important than other people’s lives? </a:t>
            </a:r>
            <a:endParaRPr sz="800" strike="sngStrike" dirty="0">
              <a:solidFill>
                <a:schemeClr val="dk1"/>
              </a:solidFill>
              <a:latin typeface="Calibri"/>
              <a:ea typeface="Calibri"/>
              <a:cs typeface="Calibri"/>
              <a:sym typeface="Calibri"/>
            </a:endParaRPr>
          </a:p>
          <a:p>
            <a:pPr marL="127000" marR="0" lvl="0" indent="-127000" algn="l" rtl="0">
              <a:lnSpc>
                <a:spcPct val="107000"/>
              </a:lnSpc>
              <a:spcBef>
                <a:spcPts val="600"/>
              </a:spcBef>
              <a:spcAft>
                <a:spcPts val="0"/>
              </a:spcAft>
              <a:buClr>
                <a:schemeClr val="dk1"/>
              </a:buClr>
              <a:buSzPts val="800"/>
              <a:buFont typeface="Arial"/>
              <a:buChar char="•"/>
            </a:pPr>
            <a:r>
              <a:rPr lang="en" sz="800" dirty="0">
                <a:solidFill>
                  <a:schemeClr val="dk1"/>
                </a:solidFill>
                <a:latin typeface="Calibri"/>
                <a:ea typeface="Calibri"/>
                <a:cs typeface="Calibri"/>
                <a:sym typeface="Calibri"/>
              </a:rPr>
              <a:t>In addition, due to liberty laws and privacy rules, western countries took a softer approach [3][4][5][6][13][15], (voluntary apps) pinning the hope that people would come forward out of civic duty to share their location information by installing the digital tracing apps.</a:t>
            </a:r>
            <a:endParaRPr sz="1100" dirty="0"/>
          </a:p>
          <a:p>
            <a:pPr marL="127000" marR="0" lvl="0" indent="-127000" algn="l" rtl="0">
              <a:lnSpc>
                <a:spcPct val="107000"/>
              </a:lnSpc>
              <a:spcBef>
                <a:spcPts val="600"/>
              </a:spcBef>
              <a:spcAft>
                <a:spcPts val="0"/>
              </a:spcAft>
              <a:buClr>
                <a:schemeClr val="dk1"/>
              </a:buClr>
              <a:buSzPts val="800"/>
              <a:buFont typeface="Arial"/>
              <a:buChar char="•"/>
            </a:pPr>
            <a:r>
              <a:rPr lang="en" sz="800" dirty="0">
                <a:solidFill>
                  <a:schemeClr val="dk1"/>
                </a:solidFill>
                <a:latin typeface="Calibri"/>
                <a:ea typeface="Calibri"/>
                <a:cs typeface="Calibri"/>
                <a:sym typeface="Calibri"/>
              </a:rPr>
              <a:t> With C</a:t>
            </a:r>
            <a:r>
              <a:rPr lang="en-GB" sz="800" dirty="0">
                <a:solidFill>
                  <a:schemeClr val="dk1"/>
                </a:solidFill>
                <a:latin typeface="Calibri"/>
                <a:ea typeface="Calibri"/>
                <a:cs typeface="Calibri"/>
                <a:sym typeface="Calibri"/>
              </a:rPr>
              <a:t>OVID</a:t>
            </a:r>
            <a:r>
              <a:rPr lang="en" sz="800" dirty="0">
                <a:solidFill>
                  <a:schemeClr val="dk1"/>
                </a:solidFill>
                <a:latin typeface="Calibri"/>
                <a:ea typeface="Calibri"/>
                <a:cs typeface="Calibri"/>
                <a:sym typeface="Calibri"/>
              </a:rPr>
              <a:t>-19, the culture of the people is certainly changing. For example, in early stages of coronavirus spread, experts from France [16] looked at the digital tracking tools but the interior ministers initially rejected such moves citing threats to “individual liberties” But three weeks later and after </a:t>
            </a:r>
            <a:r>
              <a:rPr lang="en-GB" sz="800" dirty="0">
                <a:solidFill>
                  <a:schemeClr val="dk1"/>
                </a:solidFill>
                <a:latin typeface="Calibri"/>
                <a:ea typeface="Calibri"/>
                <a:cs typeface="Calibri"/>
                <a:sym typeface="Calibri"/>
              </a:rPr>
              <a:t>a </a:t>
            </a:r>
            <a:r>
              <a:rPr lang="en" sz="800" dirty="0">
                <a:solidFill>
                  <a:schemeClr val="dk1"/>
                </a:solidFill>
                <a:latin typeface="Calibri"/>
                <a:ea typeface="Calibri"/>
                <a:cs typeface="Calibri"/>
                <a:sym typeface="Calibri"/>
              </a:rPr>
              <a:t>huge spike in deaths, </a:t>
            </a:r>
            <a:r>
              <a:rPr lang="en-GB" sz="800" dirty="0">
                <a:solidFill>
                  <a:schemeClr val="dk1"/>
                </a:solidFill>
                <a:latin typeface="Calibri"/>
                <a:ea typeface="Calibri"/>
                <a:cs typeface="Calibri"/>
                <a:sym typeface="Calibri"/>
              </a:rPr>
              <a:t>the </a:t>
            </a:r>
            <a:r>
              <a:rPr lang="en" sz="800" dirty="0">
                <a:solidFill>
                  <a:schemeClr val="dk1"/>
                </a:solidFill>
                <a:latin typeface="Calibri"/>
                <a:ea typeface="Calibri"/>
                <a:cs typeface="Calibri"/>
                <a:sym typeface="Calibri"/>
              </a:rPr>
              <a:t>French government is now considering using a smartphone tracking app called StopCovid. Such a change in Europe  was unimaginable  which has very tough privacy rules.</a:t>
            </a:r>
            <a:endParaRPr sz="1100" dirty="0"/>
          </a:p>
          <a:p>
            <a:pPr marL="127000" marR="0" lvl="0" indent="-127000" algn="l" rtl="0">
              <a:lnSpc>
                <a:spcPct val="107000"/>
              </a:lnSpc>
              <a:spcBef>
                <a:spcPts val="600"/>
              </a:spcBef>
              <a:spcAft>
                <a:spcPts val="0"/>
              </a:spcAft>
              <a:buClr>
                <a:schemeClr val="dk1"/>
              </a:buClr>
              <a:buSzPts val="800"/>
              <a:buFont typeface="Arial"/>
              <a:buChar char="•"/>
            </a:pPr>
            <a:r>
              <a:rPr lang="en" sz="800" dirty="0">
                <a:solidFill>
                  <a:schemeClr val="dk1"/>
                </a:solidFill>
                <a:latin typeface="Calibri"/>
                <a:ea typeface="Calibri"/>
                <a:cs typeface="Calibri"/>
                <a:sym typeface="Calibri"/>
              </a:rPr>
              <a:t>The softer and local solutions are not an answer to global pandemic issues. No matter how well a country is prepared to fight pandemics, if other countries are weaker, then viruses would find a way to spread across the glob</a:t>
            </a:r>
            <a:r>
              <a:rPr lang="en-GB" sz="800" dirty="0">
                <a:solidFill>
                  <a:schemeClr val="dk1"/>
                </a:solidFill>
                <a:latin typeface="Calibri"/>
                <a:ea typeface="Calibri"/>
                <a:cs typeface="Calibri"/>
                <a:sym typeface="Calibri"/>
              </a:rPr>
              <a:t>e</a:t>
            </a:r>
            <a:r>
              <a:rPr lang="en" sz="800" dirty="0">
                <a:solidFill>
                  <a:schemeClr val="dk1"/>
                </a:solidFill>
                <a:latin typeface="Calibri"/>
                <a:ea typeface="Calibri"/>
                <a:cs typeface="Calibri"/>
                <a:sym typeface="Calibri"/>
              </a:rPr>
              <a:t>. </a:t>
            </a:r>
            <a:endParaRPr sz="1100" dirty="0"/>
          </a:p>
          <a:p>
            <a:pPr marL="127000" marR="0" lvl="0" indent="-127000" algn="l" rtl="0">
              <a:lnSpc>
                <a:spcPct val="107000"/>
              </a:lnSpc>
              <a:spcBef>
                <a:spcPts val="600"/>
              </a:spcBef>
              <a:spcAft>
                <a:spcPts val="0"/>
              </a:spcAft>
              <a:buClr>
                <a:schemeClr val="dk1"/>
              </a:buClr>
              <a:buSzPts val="800"/>
              <a:buFont typeface="Arial"/>
              <a:buChar char="•"/>
            </a:pPr>
            <a:r>
              <a:rPr lang="en" sz="800" dirty="0">
                <a:solidFill>
                  <a:schemeClr val="dk1"/>
                </a:solidFill>
                <a:latin typeface="Calibri"/>
                <a:ea typeface="Calibri"/>
                <a:cs typeface="Calibri"/>
                <a:sym typeface="Calibri"/>
              </a:rPr>
              <a:t>The C</a:t>
            </a:r>
            <a:r>
              <a:rPr lang="en-GB" sz="800" dirty="0">
                <a:solidFill>
                  <a:schemeClr val="dk1"/>
                </a:solidFill>
                <a:latin typeface="Calibri"/>
                <a:ea typeface="Calibri"/>
                <a:cs typeface="Calibri"/>
                <a:sym typeface="Calibri"/>
              </a:rPr>
              <a:t>OVID</a:t>
            </a:r>
            <a:r>
              <a:rPr lang="en" sz="800" dirty="0">
                <a:solidFill>
                  <a:schemeClr val="dk1"/>
                </a:solidFill>
                <a:latin typeface="Calibri"/>
                <a:ea typeface="Calibri"/>
                <a:cs typeface="Calibri"/>
                <a:sym typeface="Calibri"/>
              </a:rPr>
              <a:t>-19 is not going to be the last virus we will encounter. History shows [18], new viruses have broken out in the past and it will in the future. To fight the global pandemic issues the world needs to work together and find global solutions.</a:t>
            </a:r>
            <a:endParaRPr sz="1100" dirty="0"/>
          </a:p>
          <a:p>
            <a:pPr marL="127000" marR="0" lvl="0" indent="-127000" algn="l" rtl="0">
              <a:lnSpc>
                <a:spcPct val="107000"/>
              </a:lnSpc>
              <a:spcBef>
                <a:spcPts val="600"/>
              </a:spcBef>
              <a:spcAft>
                <a:spcPts val="0"/>
              </a:spcAft>
              <a:buClr>
                <a:schemeClr val="dk1"/>
              </a:buClr>
              <a:buSzPts val="800"/>
              <a:buFont typeface="Arial"/>
              <a:buChar char="•"/>
            </a:pPr>
            <a:r>
              <a:rPr lang="en" sz="800" dirty="0">
                <a:solidFill>
                  <a:schemeClr val="dk1"/>
                </a:solidFill>
                <a:latin typeface="Calibri"/>
                <a:ea typeface="Calibri"/>
                <a:cs typeface="Calibri"/>
                <a:sym typeface="Calibri"/>
              </a:rPr>
              <a:t>The questions of ethics and data privacy are not new questions [14][17], these are age-old questions with no easy answers to it. What people would like to hear from the policymakers is that the data collected is purely used for disease control and not for anything else. </a:t>
            </a:r>
            <a:endParaRPr sz="1100" dirty="0"/>
          </a:p>
        </p:txBody>
      </p:sp>
      <p:sp>
        <p:nvSpPr>
          <p:cNvPr id="177" name="Google Shape;177;p29"/>
          <p:cNvSpPr txBox="1"/>
          <p:nvPr/>
        </p:nvSpPr>
        <p:spPr>
          <a:xfrm>
            <a:off x="-2827" y="1870060"/>
            <a:ext cx="3827700" cy="1544441"/>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US" sz="900" b="1" dirty="0">
                <a:solidFill>
                  <a:schemeClr val="dk1"/>
                </a:solidFill>
                <a:latin typeface="Calibri"/>
                <a:ea typeface="Calibri"/>
                <a:cs typeface="Calibri"/>
                <a:sym typeface="Calibri"/>
              </a:rPr>
              <a:t>New User </a:t>
            </a:r>
            <a:r>
              <a:rPr lang="en" sz="900" b="1" dirty="0">
                <a:solidFill>
                  <a:schemeClr val="dk1"/>
                </a:solidFill>
                <a:latin typeface="Calibri"/>
                <a:ea typeface="Calibri"/>
                <a:cs typeface="Calibri"/>
                <a:sym typeface="Calibri"/>
              </a:rPr>
              <a:t>Registration Process Consists of Entering:</a:t>
            </a:r>
            <a:endParaRPr sz="1100" dirty="0"/>
          </a:p>
          <a:p>
            <a:pPr marL="0" marR="0" lvl="0" indent="0" algn="l" rtl="0">
              <a:spcBef>
                <a:spcPts val="0"/>
              </a:spcBef>
              <a:spcAft>
                <a:spcPts val="0"/>
              </a:spcAft>
              <a:buNone/>
            </a:pPr>
            <a:r>
              <a:rPr lang="en-GB" sz="900" dirty="0">
                <a:solidFill>
                  <a:schemeClr val="dk1"/>
                </a:solidFill>
                <a:latin typeface="Calibri"/>
                <a:ea typeface="Calibri"/>
                <a:cs typeface="Calibri"/>
                <a:sym typeface="Calibri"/>
              </a:rPr>
              <a:t>               </a:t>
            </a:r>
            <a:endParaRPr lang="en-GB" sz="800" b="1" dirty="0">
              <a:solidFill>
                <a:schemeClr val="dk1"/>
              </a:solidFill>
              <a:latin typeface="Calibri"/>
              <a:cs typeface="Calibri"/>
              <a:sym typeface="Calibri"/>
            </a:endParaRPr>
          </a:p>
          <a:p>
            <a:pPr marL="0" marR="0" lvl="0" indent="0" algn="l" rtl="0">
              <a:spcBef>
                <a:spcPts val="0"/>
              </a:spcBef>
              <a:spcAft>
                <a:spcPts val="0"/>
              </a:spcAft>
              <a:buNone/>
            </a:pPr>
            <a:r>
              <a:rPr lang="en-GB" sz="800" b="1" dirty="0">
                <a:solidFill>
                  <a:schemeClr val="dk1"/>
                </a:solidFill>
                <a:latin typeface="Calibri"/>
                <a:cs typeface="Calibri"/>
                <a:sym typeface="Calibri"/>
              </a:rPr>
              <a:t>	</a:t>
            </a:r>
          </a:p>
          <a:p>
            <a:pPr lvl="6"/>
            <a:r>
              <a:rPr lang="en-GB" sz="800" b="1" dirty="0">
                <a:solidFill>
                  <a:schemeClr val="dk1"/>
                </a:solidFill>
                <a:latin typeface="Calibri"/>
                <a:cs typeface="Calibri"/>
                <a:sym typeface="Calibri"/>
              </a:rPr>
              <a:t>                  </a:t>
            </a:r>
            <a:endParaRPr lang="en-GB" sz="800" dirty="0">
              <a:solidFill>
                <a:schemeClr val="dk1"/>
              </a:solidFill>
              <a:latin typeface="Calibri"/>
              <a:cs typeface="Calibri"/>
              <a:sym typeface="Calibri"/>
            </a:endParaRPr>
          </a:p>
          <a:p>
            <a:pPr lvl="3"/>
            <a:r>
              <a:rPr lang="en-GB" sz="800" b="1" dirty="0">
                <a:solidFill>
                  <a:schemeClr val="dk1"/>
                </a:solidFill>
                <a:latin typeface="Calibri"/>
                <a:cs typeface="Calibri"/>
                <a:sym typeface="Calibri"/>
              </a:rPr>
              <a:t>           </a:t>
            </a:r>
          </a:p>
          <a:p>
            <a:pPr marL="0" marR="0" lvl="0" indent="0" algn="l" rtl="0">
              <a:spcBef>
                <a:spcPts val="0"/>
              </a:spcBef>
              <a:spcAft>
                <a:spcPts val="0"/>
              </a:spcAft>
              <a:buNone/>
            </a:pPr>
            <a:r>
              <a:rPr lang="en-GB" sz="800" dirty="0"/>
              <a:t>	</a:t>
            </a:r>
            <a:endParaRPr sz="800" dirty="0"/>
          </a:p>
        </p:txBody>
      </p:sp>
      <p:sp>
        <p:nvSpPr>
          <p:cNvPr id="178" name="Google Shape;178;p29"/>
          <p:cNvSpPr txBox="1"/>
          <p:nvPr/>
        </p:nvSpPr>
        <p:spPr>
          <a:xfrm>
            <a:off x="3839700" y="3871744"/>
            <a:ext cx="3032400" cy="1274226"/>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dirty="0">
                <a:solidFill>
                  <a:schemeClr val="dk1"/>
                </a:solidFill>
                <a:latin typeface="Calibri"/>
                <a:ea typeface="Calibri"/>
                <a:cs typeface="Calibri"/>
                <a:sym typeface="Calibri"/>
              </a:rPr>
              <a:t>Registration of Additional Devices:</a:t>
            </a:r>
            <a:endParaRPr sz="900" dirty="0"/>
          </a:p>
        </p:txBody>
      </p:sp>
      <p:pic>
        <p:nvPicPr>
          <p:cNvPr id="2" name="Picture 1"/>
          <p:cNvPicPr>
            <a:picLocks noChangeAspect="1"/>
          </p:cNvPicPr>
          <p:nvPr/>
        </p:nvPicPr>
        <p:blipFill>
          <a:blip r:embed="rId3"/>
          <a:stretch>
            <a:fillRect/>
          </a:stretch>
        </p:blipFill>
        <p:spPr>
          <a:xfrm>
            <a:off x="228734" y="662725"/>
            <a:ext cx="3200396" cy="1207335"/>
          </a:xfrm>
          <a:prstGeom prst="rect">
            <a:avLst/>
          </a:prstGeom>
        </p:spPr>
      </p:pic>
      <p:pic>
        <p:nvPicPr>
          <p:cNvPr id="4" name="Picture 3"/>
          <p:cNvPicPr>
            <a:picLocks noChangeAspect="1"/>
          </p:cNvPicPr>
          <p:nvPr/>
        </p:nvPicPr>
        <p:blipFill>
          <a:blip r:embed="rId4"/>
          <a:stretch>
            <a:fillRect/>
          </a:stretch>
        </p:blipFill>
        <p:spPr>
          <a:xfrm>
            <a:off x="259010" y="3890170"/>
            <a:ext cx="3193673" cy="1014015"/>
          </a:xfrm>
          <a:prstGeom prst="rect">
            <a:avLst/>
          </a:prstGeom>
        </p:spPr>
      </p:pic>
      <p:sp>
        <p:nvSpPr>
          <p:cNvPr id="5" name="Slide Number Placeholder 4">
            <a:extLst>
              <a:ext uri="{FF2B5EF4-FFF2-40B4-BE49-F238E27FC236}">
                <a16:creationId xmlns:a16="http://schemas.microsoft.com/office/drawing/2014/main" id="{C308DA95-D46F-44A3-AEAC-8934C5A64C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6" name="Oval 5">
            <a:extLst>
              <a:ext uri="{FF2B5EF4-FFF2-40B4-BE49-F238E27FC236}">
                <a16:creationId xmlns:a16="http://schemas.microsoft.com/office/drawing/2014/main" id="{DE37DABD-ED5F-44AF-ADE9-3A9410ACBCE4}"/>
              </a:ext>
            </a:extLst>
          </p:cNvPr>
          <p:cNvSpPr/>
          <p:nvPr/>
        </p:nvSpPr>
        <p:spPr>
          <a:xfrm>
            <a:off x="3591044" y="672508"/>
            <a:ext cx="156442" cy="156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A</a:t>
            </a:r>
          </a:p>
        </p:txBody>
      </p:sp>
      <p:sp>
        <p:nvSpPr>
          <p:cNvPr id="15" name="Oval 14">
            <a:extLst>
              <a:ext uri="{FF2B5EF4-FFF2-40B4-BE49-F238E27FC236}">
                <a16:creationId xmlns:a16="http://schemas.microsoft.com/office/drawing/2014/main" id="{512A5EFD-DD8B-4835-925A-D6D7CD7EFF54}"/>
              </a:ext>
            </a:extLst>
          </p:cNvPr>
          <p:cNvSpPr/>
          <p:nvPr/>
        </p:nvSpPr>
        <p:spPr>
          <a:xfrm>
            <a:off x="3588747" y="1974436"/>
            <a:ext cx="156442" cy="156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B</a:t>
            </a:r>
          </a:p>
        </p:txBody>
      </p:sp>
      <p:sp>
        <p:nvSpPr>
          <p:cNvPr id="16" name="Oval 15">
            <a:extLst>
              <a:ext uri="{FF2B5EF4-FFF2-40B4-BE49-F238E27FC236}">
                <a16:creationId xmlns:a16="http://schemas.microsoft.com/office/drawing/2014/main" id="{0FDAB12D-004A-49D1-A156-897669812929}"/>
              </a:ext>
            </a:extLst>
          </p:cNvPr>
          <p:cNvSpPr/>
          <p:nvPr/>
        </p:nvSpPr>
        <p:spPr>
          <a:xfrm>
            <a:off x="3588747" y="3951229"/>
            <a:ext cx="156442" cy="156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a:t>
            </a:r>
          </a:p>
        </p:txBody>
      </p:sp>
      <p:sp>
        <p:nvSpPr>
          <p:cNvPr id="17" name="Oval 16">
            <a:extLst>
              <a:ext uri="{FF2B5EF4-FFF2-40B4-BE49-F238E27FC236}">
                <a16:creationId xmlns:a16="http://schemas.microsoft.com/office/drawing/2014/main" id="{6ED04329-7FB4-4FCF-9DC3-011620582A32}"/>
              </a:ext>
            </a:extLst>
          </p:cNvPr>
          <p:cNvSpPr/>
          <p:nvPr/>
        </p:nvSpPr>
        <p:spPr>
          <a:xfrm>
            <a:off x="6600454" y="3964616"/>
            <a:ext cx="156442" cy="156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D</a:t>
            </a:r>
          </a:p>
        </p:txBody>
      </p:sp>
      <p:sp>
        <p:nvSpPr>
          <p:cNvPr id="18" name="Oval 17">
            <a:extLst>
              <a:ext uri="{FF2B5EF4-FFF2-40B4-BE49-F238E27FC236}">
                <a16:creationId xmlns:a16="http://schemas.microsoft.com/office/drawing/2014/main" id="{AF62C31B-64B3-4920-B063-452EAFEA6587}"/>
              </a:ext>
            </a:extLst>
          </p:cNvPr>
          <p:cNvSpPr/>
          <p:nvPr/>
        </p:nvSpPr>
        <p:spPr>
          <a:xfrm>
            <a:off x="6600454" y="494420"/>
            <a:ext cx="156442" cy="15644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a:t>
            </a:r>
          </a:p>
        </p:txBody>
      </p:sp>
      <p:sp>
        <p:nvSpPr>
          <p:cNvPr id="8" name="Oval 7">
            <a:extLst>
              <a:ext uri="{FF2B5EF4-FFF2-40B4-BE49-F238E27FC236}">
                <a16:creationId xmlns:a16="http://schemas.microsoft.com/office/drawing/2014/main" id="{B83C5850-F241-4026-BEC0-AA410D112245}"/>
              </a:ext>
            </a:extLst>
          </p:cNvPr>
          <p:cNvSpPr/>
          <p:nvPr/>
        </p:nvSpPr>
        <p:spPr>
          <a:xfrm>
            <a:off x="92150" y="2174368"/>
            <a:ext cx="156442" cy="1564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t>
            </a:r>
          </a:p>
        </p:txBody>
      </p:sp>
      <p:sp>
        <p:nvSpPr>
          <p:cNvPr id="21" name="Oval 20">
            <a:extLst>
              <a:ext uri="{FF2B5EF4-FFF2-40B4-BE49-F238E27FC236}">
                <a16:creationId xmlns:a16="http://schemas.microsoft.com/office/drawing/2014/main" id="{753ABD6B-AF05-439B-A8DC-1894DC10AD85}"/>
              </a:ext>
            </a:extLst>
          </p:cNvPr>
          <p:cNvSpPr/>
          <p:nvPr/>
        </p:nvSpPr>
        <p:spPr>
          <a:xfrm>
            <a:off x="92150" y="2419415"/>
            <a:ext cx="156442" cy="1564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b</a:t>
            </a:r>
          </a:p>
        </p:txBody>
      </p:sp>
      <p:sp>
        <p:nvSpPr>
          <p:cNvPr id="22" name="Oval 21">
            <a:extLst>
              <a:ext uri="{FF2B5EF4-FFF2-40B4-BE49-F238E27FC236}">
                <a16:creationId xmlns:a16="http://schemas.microsoft.com/office/drawing/2014/main" id="{E4AB059B-B22D-4A39-A046-A3D1706CBCC7}"/>
              </a:ext>
            </a:extLst>
          </p:cNvPr>
          <p:cNvSpPr/>
          <p:nvPr/>
        </p:nvSpPr>
        <p:spPr>
          <a:xfrm>
            <a:off x="92150" y="2664462"/>
            <a:ext cx="156442" cy="1564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c</a:t>
            </a:r>
          </a:p>
        </p:txBody>
      </p:sp>
      <p:sp>
        <p:nvSpPr>
          <p:cNvPr id="23" name="Oval 22">
            <a:extLst>
              <a:ext uri="{FF2B5EF4-FFF2-40B4-BE49-F238E27FC236}">
                <a16:creationId xmlns:a16="http://schemas.microsoft.com/office/drawing/2014/main" id="{E58F7CF7-185D-4181-880E-BB563C324F55}"/>
              </a:ext>
            </a:extLst>
          </p:cNvPr>
          <p:cNvSpPr/>
          <p:nvPr/>
        </p:nvSpPr>
        <p:spPr>
          <a:xfrm>
            <a:off x="92150" y="2946702"/>
            <a:ext cx="156442" cy="1564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d</a:t>
            </a:r>
          </a:p>
        </p:txBody>
      </p:sp>
      <p:sp>
        <p:nvSpPr>
          <p:cNvPr id="24" name="Oval 23">
            <a:extLst>
              <a:ext uri="{FF2B5EF4-FFF2-40B4-BE49-F238E27FC236}">
                <a16:creationId xmlns:a16="http://schemas.microsoft.com/office/drawing/2014/main" id="{CE6C319E-BAB9-4EFB-8FD8-9AB610F950B2}"/>
              </a:ext>
            </a:extLst>
          </p:cNvPr>
          <p:cNvSpPr/>
          <p:nvPr/>
        </p:nvSpPr>
        <p:spPr>
          <a:xfrm>
            <a:off x="3901773" y="4258994"/>
            <a:ext cx="156442" cy="1564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a</a:t>
            </a:r>
          </a:p>
        </p:txBody>
      </p:sp>
      <p:sp>
        <p:nvSpPr>
          <p:cNvPr id="9" name="TextBox 8">
            <a:extLst>
              <a:ext uri="{FF2B5EF4-FFF2-40B4-BE49-F238E27FC236}">
                <a16:creationId xmlns:a16="http://schemas.microsoft.com/office/drawing/2014/main" id="{B71D0636-5B24-4BC4-998D-27A080EA59D2}"/>
              </a:ext>
            </a:extLst>
          </p:cNvPr>
          <p:cNvSpPr txBox="1"/>
          <p:nvPr/>
        </p:nvSpPr>
        <p:spPr>
          <a:xfrm>
            <a:off x="4205734" y="4201240"/>
            <a:ext cx="2276585" cy="215444"/>
          </a:xfrm>
          <a:prstGeom prst="rect">
            <a:avLst/>
          </a:prstGeom>
          <a:noFill/>
        </p:spPr>
        <p:txBody>
          <a:bodyPr wrap="none" rtlCol="0">
            <a:spAutoFit/>
          </a:bodyPr>
          <a:lstStyle/>
          <a:p>
            <a:r>
              <a:rPr lang="en-GB" sz="800" dirty="0"/>
              <a:t>Inputs new additional Bluetooth device details</a:t>
            </a:r>
          </a:p>
        </p:txBody>
      </p:sp>
      <p:sp>
        <p:nvSpPr>
          <p:cNvPr id="26" name="Oval 25">
            <a:extLst>
              <a:ext uri="{FF2B5EF4-FFF2-40B4-BE49-F238E27FC236}">
                <a16:creationId xmlns:a16="http://schemas.microsoft.com/office/drawing/2014/main" id="{DF10C04B-5AED-48DA-873E-14A84D3B932D}"/>
              </a:ext>
            </a:extLst>
          </p:cNvPr>
          <p:cNvSpPr/>
          <p:nvPr/>
        </p:nvSpPr>
        <p:spPr>
          <a:xfrm>
            <a:off x="3899438" y="4517526"/>
            <a:ext cx="156442" cy="1564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b</a:t>
            </a:r>
          </a:p>
        </p:txBody>
      </p:sp>
      <p:sp>
        <p:nvSpPr>
          <p:cNvPr id="27" name="TextBox 26">
            <a:extLst>
              <a:ext uri="{FF2B5EF4-FFF2-40B4-BE49-F238E27FC236}">
                <a16:creationId xmlns:a16="http://schemas.microsoft.com/office/drawing/2014/main" id="{988C2D99-B8D7-48B8-A641-FCAFB64BC81C}"/>
              </a:ext>
            </a:extLst>
          </p:cNvPr>
          <p:cNvSpPr txBox="1"/>
          <p:nvPr/>
        </p:nvSpPr>
        <p:spPr>
          <a:xfrm>
            <a:off x="4197179" y="4488025"/>
            <a:ext cx="2669320" cy="215444"/>
          </a:xfrm>
          <a:prstGeom prst="rect">
            <a:avLst/>
          </a:prstGeom>
          <a:noFill/>
        </p:spPr>
        <p:txBody>
          <a:bodyPr wrap="none" rtlCol="0">
            <a:spAutoFit/>
          </a:bodyPr>
          <a:lstStyle/>
          <a:p>
            <a:r>
              <a:rPr lang="en-GB" sz="800" dirty="0"/>
              <a:t>Device details are persisted under the same unique ID</a:t>
            </a:r>
          </a:p>
        </p:txBody>
      </p:sp>
      <p:sp>
        <p:nvSpPr>
          <p:cNvPr id="28" name="Oval 27">
            <a:extLst>
              <a:ext uri="{FF2B5EF4-FFF2-40B4-BE49-F238E27FC236}">
                <a16:creationId xmlns:a16="http://schemas.microsoft.com/office/drawing/2014/main" id="{856692B8-156C-4A1F-8ED7-498EED061907}"/>
              </a:ext>
            </a:extLst>
          </p:cNvPr>
          <p:cNvSpPr/>
          <p:nvPr/>
        </p:nvSpPr>
        <p:spPr>
          <a:xfrm>
            <a:off x="3899438" y="4816031"/>
            <a:ext cx="156442" cy="1564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c</a:t>
            </a:r>
          </a:p>
        </p:txBody>
      </p:sp>
      <p:sp>
        <p:nvSpPr>
          <p:cNvPr id="29" name="TextBox 28">
            <a:extLst>
              <a:ext uri="{FF2B5EF4-FFF2-40B4-BE49-F238E27FC236}">
                <a16:creationId xmlns:a16="http://schemas.microsoft.com/office/drawing/2014/main" id="{C113C125-1363-412A-B016-CC1FB7107A9B}"/>
              </a:ext>
            </a:extLst>
          </p:cNvPr>
          <p:cNvSpPr txBox="1"/>
          <p:nvPr/>
        </p:nvSpPr>
        <p:spPr>
          <a:xfrm>
            <a:off x="4205734" y="4776625"/>
            <a:ext cx="1959191" cy="215444"/>
          </a:xfrm>
          <a:prstGeom prst="rect">
            <a:avLst/>
          </a:prstGeom>
          <a:noFill/>
        </p:spPr>
        <p:txBody>
          <a:bodyPr wrap="none" rtlCol="0">
            <a:spAutoFit/>
          </a:bodyPr>
          <a:lstStyle/>
          <a:p>
            <a:r>
              <a:rPr lang="en-GB" sz="800" dirty="0"/>
              <a:t>Acknowledgement returned to the user</a:t>
            </a:r>
          </a:p>
        </p:txBody>
      </p:sp>
      <p:sp>
        <p:nvSpPr>
          <p:cNvPr id="10" name="TextBox 9">
            <a:extLst>
              <a:ext uri="{FF2B5EF4-FFF2-40B4-BE49-F238E27FC236}">
                <a16:creationId xmlns:a16="http://schemas.microsoft.com/office/drawing/2014/main" id="{C55EE005-60BE-458B-9E96-9AC66A8FFC24}"/>
              </a:ext>
            </a:extLst>
          </p:cNvPr>
          <p:cNvSpPr txBox="1"/>
          <p:nvPr/>
        </p:nvSpPr>
        <p:spPr>
          <a:xfrm>
            <a:off x="261592" y="2143292"/>
            <a:ext cx="1080745" cy="215444"/>
          </a:xfrm>
          <a:prstGeom prst="rect">
            <a:avLst/>
          </a:prstGeom>
          <a:noFill/>
        </p:spPr>
        <p:txBody>
          <a:bodyPr wrap="none" rtlCol="0">
            <a:spAutoFit/>
          </a:bodyPr>
          <a:lstStyle/>
          <a:p>
            <a:r>
              <a:rPr lang="en-GB" sz="800" dirty="0">
                <a:latin typeface="Calibri" panose="020F0502020204030204" pitchFamily="34" charset="0"/>
                <a:cs typeface="Calibri" panose="020F0502020204030204" pitchFamily="34" charset="0"/>
              </a:rPr>
              <a:t>User downloads app</a:t>
            </a:r>
          </a:p>
        </p:txBody>
      </p:sp>
      <p:sp>
        <p:nvSpPr>
          <p:cNvPr id="31" name="TextBox 30">
            <a:extLst>
              <a:ext uri="{FF2B5EF4-FFF2-40B4-BE49-F238E27FC236}">
                <a16:creationId xmlns:a16="http://schemas.microsoft.com/office/drawing/2014/main" id="{8EBFEBB5-9A89-4214-8F1F-B5AAFB2D6F71}"/>
              </a:ext>
            </a:extLst>
          </p:cNvPr>
          <p:cNvSpPr txBox="1"/>
          <p:nvPr/>
        </p:nvSpPr>
        <p:spPr>
          <a:xfrm>
            <a:off x="261592" y="2384853"/>
            <a:ext cx="1717137" cy="215444"/>
          </a:xfrm>
          <a:prstGeom prst="rect">
            <a:avLst/>
          </a:prstGeom>
          <a:noFill/>
        </p:spPr>
        <p:txBody>
          <a:bodyPr wrap="none" rtlCol="0">
            <a:spAutoFit/>
          </a:bodyPr>
          <a:lstStyle/>
          <a:p>
            <a:r>
              <a:rPr lang="en-GB" sz="800" dirty="0">
                <a:latin typeface="Calibri" panose="020F0502020204030204" pitchFamily="34" charset="0"/>
                <a:cs typeface="Calibri" panose="020F0502020204030204" pitchFamily="34" charset="0"/>
              </a:rPr>
              <a:t>Name &amp; contact details are provided</a:t>
            </a:r>
          </a:p>
        </p:txBody>
      </p:sp>
      <p:sp>
        <p:nvSpPr>
          <p:cNvPr id="32" name="TextBox 31">
            <a:extLst>
              <a:ext uri="{FF2B5EF4-FFF2-40B4-BE49-F238E27FC236}">
                <a16:creationId xmlns:a16="http://schemas.microsoft.com/office/drawing/2014/main" id="{1CD2099F-D46F-4FFE-8028-65AD296AE7B9}"/>
              </a:ext>
            </a:extLst>
          </p:cNvPr>
          <p:cNvSpPr txBox="1"/>
          <p:nvPr/>
        </p:nvSpPr>
        <p:spPr>
          <a:xfrm>
            <a:off x="262363" y="2638355"/>
            <a:ext cx="3565400" cy="215444"/>
          </a:xfrm>
          <a:prstGeom prst="rect">
            <a:avLst/>
          </a:prstGeom>
          <a:noFill/>
        </p:spPr>
        <p:txBody>
          <a:bodyPr wrap="none" rtlCol="0">
            <a:spAutoFit/>
          </a:bodyPr>
          <a:lstStyle/>
          <a:p>
            <a:r>
              <a:rPr lang="en-GB" sz="800" dirty="0">
                <a:latin typeface="Calibri" panose="020F0502020204030204" pitchFamily="34" charset="0"/>
                <a:cs typeface="Calibri" panose="020F0502020204030204" pitchFamily="34" charset="0"/>
              </a:rPr>
              <a:t>The data is encrypted and persisted centrally, with access to the command centre</a:t>
            </a:r>
          </a:p>
        </p:txBody>
      </p:sp>
      <p:sp>
        <p:nvSpPr>
          <p:cNvPr id="33" name="TextBox 32">
            <a:extLst>
              <a:ext uri="{FF2B5EF4-FFF2-40B4-BE49-F238E27FC236}">
                <a16:creationId xmlns:a16="http://schemas.microsoft.com/office/drawing/2014/main" id="{A5FD3B91-83CD-4997-81A6-06C2731BFFD8}"/>
              </a:ext>
            </a:extLst>
          </p:cNvPr>
          <p:cNvSpPr txBox="1"/>
          <p:nvPr/>
        </p:nvSpPr>
        <p:spPr>
          <a:xfrm>
            <a:off x="248592" y="2917201"/>
            <a:ext cx="3482043" cy="215444"/>
          </a:xfrm>
          <a:prstGeom prst="rect">
            <a:avLst/>
          </a:prstGeom>
          <a:noFill/>
        </p:spPr>
        <p:txBody>
          <a:bodyPr wrap="none" rtlCol="0">
            <a:spAutoFit/>
          </a:bodyPr>
          <a:lstStyle/>
          <a:p>
            <a:r>
              <a:rPr lang="en-GB" sz="800" dirty="0">
                <a:latin typeface="Calibri" panose="020F0502020204030204" pitchFamily="34" charset="0"/>
                <a:cs typeface="Calibri" panose="020F0502020204030204" pitchFamily="34" charset="0"/>
              </a:rPr>
              <a:t>Unique ID is created based on a message digest of the device and personal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p:nvPr/>
        </p:nvSpPr>
        <p:spPr>
          <a:xfrm>
            <a:off x="0" y="2199"/>
            <a:ext cx="9144000" cy="438581"/>
          </a:xfrm>
          <a:prstGeom prst="rect">
            <a:avLst/>
          </a:prstGeom>
          <a:solidFill>
            <a:srgbClr val="E7135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a:solidFill>
                  <a:schemeClr val="dk1"/>
                </a:solidFill>
                <a:latin typeface="Calibri"/>
                <a:ea typeface="Calibri"/>
                <a:cs typeface="Calibri"/>
                <a:sym typeface="Calibri"/>
              </a:rPr>
              <a:t>Step 2 - Bluetooth Proximity Scan – Experimental Setup 1</a:t>
            </a:r>
            <a:endParaRPr sz="1100" dirty="0"/>
          </a:p>
        </p:txBody>
      </p:sp>
      <p:sp>
        <p:nvSpPr>
          <p:cNvPr id="187" name="Google Shape;187;p30"/>
          <p:cNvSpPr txBox="1"/>
          <p:nvPr/>
        </p:nvSpPr>
        <p:spPr>
          <a:xfrm>
            <a:off x="0" y="443545"/>
            <a:ext cx="4437175" cy="13068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u="sng" dirty="0">
                <a:solidFill>
                  <a:schemeClr val="dk1"/>
                </a:solidFill>
                <a:latin typeface="Calibri"/>
                <a:ea typeface="Calibri"/>
                <a:cs typeface="Calibri"/>
                <a:sym typeface="Calibri"/>
              </a:rPr>
              <a:t>How was the data generated?: </a:t>
            </a:r>
            <a:endParaRPr sz="1100" dirty="0"/>
          </a:p>
          <a:p>
            <a:pPr marL="127000" marR="0" lvl="0" indent="-120650" algn="l" rtl="0">
              <a:spcBef>
                <a:spcPts val="0"/>
              </a:spcBef>
              <a:spcAft>
                <a:spcPts val="0"/>
              </a:spcAft>
              <a:buClr>
                <a:schemeClr val="dk1"/>
              </a:buClr>
              <a:buSzPts val="900"/>
              <a:buFont typeface="Arial"/>
              <a:buChar char="•"/>
            </a:pPr>
            <a:r>
              <a:rPr lang="en" sz="900" dirty="0">
                <a:solidFill>
                  <a:schemeClr val="dk1"/>
                </a:solidFill>
                <a:latin typeface="Calibri"/>
                <a:ea typeface="Calibri"/>
                <a:cs typeface="Calibri"/>
                <a:sym typeface="Calibri"/>
              </a:rPr>
              <a:t>Using the mobile app we created, we collected the proximity data by </a:t>
            </a:r>
            <a:r>
              <a:rPr lang="en" sz="900" dirty="0">
                <a:solidFill>
                  <a:schemeClr val="dk1"/>
                </a:solidFill>
                <a:latin typeface="Calibri"/>
                <a:cs typeface="Calibri"/>
                <a:sym typeface="Calibri"/>
              </a:rPr>
              <a:t>walking for </a:t>
            </a:r>
            <a:r>
              <a:rPr lang="en" sz="900" dirty="0">
                <a:solidFill>
                  <a:schemeClr val="dk1"/>
                </a:solidFill>
                <a:latin typeface="Calibri"/>
                <a:ea typeface="Calibri"/>
                <a:cs typeface="Calibri"/>
                <a:sym typeface="Calibri"/>
              </a:rPr>
              <a:t>an hour for a few days. </a:t>
            </a:r>
            <a:r>
              <a:rPr lang="en" sz="900" dirty="0">
                <a:solidFill>
                  <a:schemeClr val="dk1"/>
                </a:solidFill>
                <a:latin typeface="Calibri"/>
                <a:cs typeface="Calibri"/>
                <a:sym typeface="Calibri"/>
              </a:rPr>
              <a:t>However, due to strict lockdowns, we </a:t>
            </a:r>
            <a:r>
              <a:rPr lang="en-GB" sz="900" dirty="0">
                <a:solidFill>
                  <a:schemeClr val="dk1"/>
                </a:solidFill>
                <a:latin typeface="Calibri"/>
                <a:cs typeface="Calibri"/>
                <a:sym typeface="Calibri"/>
              </a:rPr>
              <a:t>were unable </a:t>
            </a:r>
            <a:r>
              <a:rPr lang="en" sz="900" dirty="0">
                <a:solidFill>
                  <a:schemeClr val="dk1"/>
                </a:solidFill>
                <a:latin typeface="Calibri"/>
                <a:cs typeface="Calibri"/>
                <a:sym typeface="Calibri"/>
              </a:rPr>
              <a:t>to generate a lot of data.</a:t>
            </a:r>
            <a:endParaRPr sz="900" dirty="0">
              <a:solidFill>
                <a:schemeClr val="dk1"/>
              </a:solidFill>
              <a:latin typeface="Calibri"/>
              <a:cs typeface="Calibri"/>
            </a:endParaRPr>
          </a:p>
          <a:p>
            <a:pPr marL="127000" marR="0" lvl="0" indent="-120650" algn="l" rtl="0">
              <a:spcBef>
                <a:spcPts val="0"/>
              </a:spcBef>
              <a:spcAft>
                <a:spcPts val="0"/>
              </a:spcAft>
              <a:buClr>
                <a:schemeClr val="dk1"/>
              </a:buClr>
              <a:buSzPts val="900"/>
              <a:buFont typeface="Arial"/>
              <a:buChar char="•"/>
            </a:pPr>
            <a:r>
              <a:rPr lang="en" sz="900" dirty="0">
                <a:solidFill>
                  <a:schemeClr val="dk1"/>
                </a:solidFill>
                <a:latin typeface="Calibri"/>
                <a:cs typeface="Calibri"/>
                <a:sym typeface="Calibri"/>
              </a:rPr>
              <a:t>The proximity scan was performed at regular and differing </a:t>
            </a:r>
            <a:r>
              <a:rPr lang="en" sz="900" dirty="0">
                <a:solidFill>
                  <a:schemeClr val="dk1"/>
                </a:solidFill>
                <a:latin typeface="Calibri"/>
                <a:ea typeface="Calibri"/>
                <a:cs typeface="Calibri"/>
                <a:sym typeface="Calibri"/>
              </a:rPr>
              <a:t>frequencies, to have variation in collected data</a:t>
            </a:r>
            <a:endParaRPr sz="1100" dirty="0"/>
          </a:p>
          <a:p>
            <a:pPr marL="127000" marR="0" lvl="0" indent="-120650" algn="l" rtl="0">
              <a:spcBef>
                <a:spcPts val="0"/>
              </a:spcBef>
              <a:spcAft>
                <a:spcPts val="0"/>
              </a:spcAft>
              <a:buClr>
                <a:schemeClr val="dk1"/>
              </a:buClr>
              <a:buSzPts val="900"/>
              <a:buFont typeface="Arial"/>
              <a:buChar char="•"/>
            </a:pPr>
            <a:r>
              <a:rPr lang="en" sz="900" dirty="0">
                <a:solidFill>
                  <a:schemeClr val="dk1"/>
                </a:solidFill>
                <a:latin typeface="Calibri"/>
                <a:ea typeface="Calibri"/>
                <a:cs typeface="Calibri"/>
                <a:sym typeface="Calibri"/>
              </a:rPr>
              <a:t>During this simulated walk: </a:t>
            </a:r>
            <a:endParaRPr sz="900" dirty="0">
              <a:solidFill>
                <a:schemeClr val="dk1"/>
              </a:solidFill>
              <a:latin typeface="Calibri"/>
              <a:ea typeface="Calibri"/>
              <a:cs typeface="Calibri"/>
              <a:sym typeface="Calibri"/>
            </a:endParaRPr>
          </a:p>
          <a:p>
            <a:pPr marL="177800" marR="0" lvl="0" indent="-171450" algn="l" rtl="0">
              <a:spcBef>
                <a:spcPts val="0"/>
              </a:spcBef>
              <a:spcAft>
                <a:spcPts val="0"/>
              </a:spcAft>
              <a:buClr>
                <a:schemeClr val="dk1"/>
              </a:buClr>
              <a:buSzPts val="900"/>
              <a:buFont typeface="Calibri"/>
              <a:buAutoNum type="alphaLcParenBoth"/>
            </a:pPr>
            <a:r>
              <a:rPr lang="en" sz="900" dirty="0">
                <a:solidFill>
                  <a:schemeClr val="dk1"/>
                </a:solidFill>
                <a:latin typeface="Calibri"/>
                <a:ea typeface="Calibri"/>
                <a:cs typeface="Calibri"/>
                <a:sym typeface="Calibri"/>
              </a:rPr>
              <a:t>we went into crowded places like coffee shops, supermarkets</a:t>
            </a:r>
            <a:endParaRPr sz="900" dirty="0">
              <a:solidFill>
                <a:schemeClr val="dk1"/>
              </a:solidFill>
              <a:latin typeface="Calibri"/>
              <a:ea typeface="Calibri"/>
              <a:cs typeface="Calibri"/>
              <a:sym typeface="Calibri"/>
            </a:endParaRPr>
          </a:p>
          <a:p>
            <a:pPr marL="177800" marR="0" lvl="0" indent="-171450" algn="l" rtl="0">
              <a:spcBef>
                <a:spcPts val="0"/>
              </a:spcBef>
              <a:spcAft>
                <a:spcPts val="0"/>
              </a:spcAft>
              <a:buClr>
                <a:schemeClr val="dk1"/>
              </a:buClr>
              <a:buSzPts val="900"/>
              <a:buFont typeface="Calibri"/>
              <a:buAutoNum type="alphaLcParenBoth"/>
            </a:pPr>
            <a:r>
              <a:rPr lang="en" sz="900" dirty="0">
                <a:solidFill>
                  <a:schemeClr val="dk1"/>
                </a:solidFill>
                <a:latin typeface="Calibri"/>
                <a:ea typeface="Calibri"/>
                <a:cs typeface="Calibri"/>
                <a:sym typeface="Calibri"/>
              </a:rPr>
              <a:t>part of the journey was by walk and part of the journey was by Bus or Tram. </a:t>
            </a:r>
            <a:endParaRPr sz="1100" dirty="0"/>
          </a:p>
        </p:txBody>
      </p:sp>
      <p:sp>
        <p:nvSpPr>
          <p:cNvPr id="188" name="Google Shape;188;p30"/>
          <p:cNvSpPr txBox="1"/>
          <p:nvPr/>
        </p:nvSpPr>
        <p:spPr>
          <a:xfrm>
            <a:off x="6764824" y="4377962"/>
            <a:ext cx="2378921" cy="761747"/>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177800" marR="0" lvl="0" indent="-174625" algn="l" rtl="0">
              <a:spcBef>
                <a:spcPts val="0"/>
              </a:spcBef>
              <a:spcAft>
                <a:spcPts val="0"/>
              </a:spcAft>
              <a:buClr>
                <a:schemeClr val="dk1"/>
              </a:buClr>
              <a:buSzPts val="950"/>
              <a:buFont typeface="Calibri"/>
              <a:buAutoNum type="arabicPeriod"/>
            </a:pPr>
            <a:r>
              <a:rPr lang="en" sz="950" dirty="0">
                <a:solidFill>
                  <a:schemeClr val="dk1"/>
                </a:solidFill>
                <a:latin typeface="Calibri"/>
                <a:ea typeface="Calibri"/>
                <a:cs typeface="Calibri"/>
                <a:sym typeface="Calibri"/>
              </a:rPr>
              <a:t>Raw </a:t>
            </a:r>
            <a:r>
              <a:rPr lang="en" sz="950" dirty="0">
                <a:solidFill>
                  <a:schemeClr val="dk1"/>
                </a:solidFill>
                <a:latin typeface="Calibri"/>
                <a:cs typeface="Calibri"/>
                <a:sym typeface="Calibri"/>
              </a:rPr>
              <a:t>proximity data gives a good overview but not useful enough as there is </a:t>
            </a:r>
            <a:r>
              <a:rPr lang="en-GB" sz="950" dirty="0">
                <a:solidFill>
                  <a:schemeClr val="dk1"/>
                </a:solidFill>
                <a:latin typeface="Calibri"/>
                <a:cs typeface="Calibri"/>
                <a:sym typeface="Calibri"/>
              </a:rPr>
              <a:t>a </a:t>
            </a:r>
            <a:r>
              <a:rPr lang="en" sz="950" dirty="0">
                <a:solidFill>
                  <a:schemeClr val="dk1"/>
                </a:solidFill>
                <a:latin typeface="Calibri"/>
                <a:cs typeface="Calibri"/>
                <a:sym typeface="Calibri"/>
              </a:rPr>
              <a:t>lot of room for sending false </a:t>
            </a:r>
            <a:r>
              <a:rPr lang="en" sz="950" dirty="0">
                <a:solidFill>
                  <a:schemeClr val="dk1"/>
                </a:solidFill>
                <a:latin typeface="Calibri"/>
                <a:ea typeface="Calibri"/>
                <a:cs typeface="Calibri"/>
                <a:sym typeface="Calibri"/>
              </a:rPr>
              <a:t>alerts</a:t>
            </a:r>
            <a:r>
              <a:rPr lang="en" sz="900" dirty="0">
                <a:solidFill>
                  <a:schemeClr val="dk1"/>
                </a:solidFill>
                <a:latin typeface="Calibri"/>
                <a:ea typeface="Calibri"/>
                <a:cs typeface="Calibri"/>
                <a:sym typeface="Calibri"/>
              </a:rPr>
              <a:t>.</a:t>
            </a:r>
            <a:endParaRPr sz="1100" dirty="0"/>
          </a:p>
        </p:txBody>
      </p:sp>
      <p:sp>
        <p:nvSpPr>
          <p:cNvPr id="189" name="Google Shape;189;p30"/>
          <p:cNvSpPr txBox="1"/>
          <p:nvPr/>
        </p:nvSpPr>
        <p:spPr>
          <a:xfrm>
            <a:off x="6767815" y="4092626"/>
            <a:ext cx="2376185" cy="276999"/>
          </a:xfrm>
          <a:prstGeom prst="rect">
            <a:avLst/>
          </a:prstGeom>
          <a:solidFill>
            <a:srgbClr val="C4BD9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Key Takeaway from this slide</a:t>
            </a:r>
            <a:endParaRPr sz="1100" dirty="0"/>
          </a:p>
        </p:txBody>
      </p:sp>
      <p:pic>
        <p:nvPicPr>
          <p:cNvPr id="190" name="Google Shape;190;p30"/>
          <p:cNvPicPr preferRelativeResize="0"/>
          <p:nvPr/>
        </p:nvPicPr>
        <p:blipFill rotWithShape="1">
          <a:blip r:embed="rId3">
            <a:alphaModFix/>
          </a:blip>
          <a:srcRect/>
          <a:stretch/>
        </p:blipFill>
        <p:spPr>
          <a:xfrm>
            <a:off x="7430807" y="716171"/>
            <a:ext cx="1615096" cy="1434951"/>
          </a:xfrm>
          <a:prstGeom prst="rect">
            <a:avLst/>
          </a:prstGeom>
          <a:noFill/>
          <a:ln>
            <a:noFill/>
          </a:ln>
        </p:spPr>
      </p:pic>
      <p:pic>
        <p:nvPicPr>
          <p:cNvPr id="191" name="Google Shape;191;p30"/>
          <p:cNvPicPr preferRelativeResize="0"/>
          <p:nvPr/>
        </p:nvPicPr>
        <p:blipFill rotWithShape="1">
          <a:blip r:embed="rId4">
            <a:alphaModFix/>
          </a:blip>
          <a:srcRect/>
          <a:stretch/>
        </p:blipFill>
        <p:spPr>
          <a:xfrm>
            <a:off x="4582720" y="813259"/>
            <a:ext cx="2755677" cy="1337863"/>
          </a:xfrm>
          <a:prstGeom prst="rect">
            <a:avLst/>
          </a:prstGeom>
          <a:noFill/>
          <a:ln>
            <a:noFill/>
          </a:ln>
        </p:spPr>
      </p:pic>
      <p:sp>
        <p:nvSpPr>
          <p:cNvPr id="192" name="Google Shape;192;p30"/>
          <p:cNvSpPr txBox="1"/>
          <p:nvPr/>
        </p:nvSpPr>
        <p:spPr>
          <a:xfrm>
            <a:off x="0" y="1763680"/>
            <a:ext cx="4437177" cy="40011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u="sng" dirty="0">
                <a:solidFill>
                  <a:schemeClr val="dk1"/>
                </a:solidFill>
                <a:latin typeface="Calibri"/>
                <a:ea typeface="Calibri"/>
                <a:cs typeface="Calibri"/>
                <a:sym typeface="Calibri"/>
              </a:rPr>
              <a:t>Visualizations of Raw Data: </a:t>
            </a:r>
            <a:r>
              <a:rPr lang="en" sz="900" dirty="0">
                <a:solidFill>
                  <a:schemeClr val="dk1"/>
                </a:solidFill>
                <a:latin typeface="Calibri"/>
                <a:ea typeface="Calibri"/>
                <a:cs typeface="Calibri"/>
                <a:sym typeface="Calibri"/>
              </a:rPr>
              <a:t>The schematic diagram of the process describing the data along with </a:t>
            </a:r>
            <a:r>
              <a:rPr lang="en-GB" sz="900" dirty="0">
                <a:solidFill>
                  <a:schemeClr val="dk1"/>
                </a:solidFill>
                <a:latin typeface="Calibri"/>
                <a:ea typeface="Calibri"/>
                <a:cs typeface="Calibri"/>
                <a:sym typeface="Calibri"/>
              </a:rPr>
              <a:t>the </a:t>
            </a:r>
            <a:r>
              <a:rPr lang="en" sz="900" dirty="0">
                <a:solidFill>
                  <a:schemeClr val="dk1"/>
                </a:solidFill>
                <a:latin typeface="Calibri"/>
                <a:ea typeface="Calibri"/>
                <a:cs typeface="Calibri"/>
                <a:sym typeface="Calibri"/>
              </a:rPr>
              <a:t>GPS path is shown here.</a:t>
            </a:r>
            <a:endParaRPr sz="900" b="1" u="sng" dirty="0">
              <a:solidFill>
                <a:schemeClr val="dk1"/>
              </a:solidFill>
              <a:latin typeface="Calibri"/>
              <a:ea typeface="Calibri"/>
              <a:cs typeface="Calibri"/>
              <a:sym typeface="Calibri"/>
            </a:endParaRPr>
          </a:p>
        </p:txBody>
      </p:sp>
      <p:pic>
        <p:nvPicPr>
          <p:cNvPr id="193" name="Google Shape;193;p30"/>
          <p:cNvPicPr preferRelativeResize="0"/>
          <p:nvPr/>
        </p:nvPicPr>
        <p:blipFill rotWithShape="1">
          <a:blip r:embed="rId5">
            <a:alphaModFix/>
          </a:blip>
          <a:srcRect l="7821" t="13814" r="8218"/>
          <a:stretch/>
        </p:blipFill>
        <p:spPr>
          <a:xfrm>
            <a:off x="4983686" y="2301173"/>
            <a:ext cx="2532897" cy="1746922"/>
          </a:xfrm>
          <a:prstGeom prst="rect">
            <a:avLst/>
          </a:prstGeom>
          <a:noFill/>
          <a:ln>
            <a:noFill/>
          </a:ln>
        </p:spPr>
      </p:pic>
      <p:sp>
        <p:nvSpPr>
          <p:cNvPr id="196" name="Google Shape;196;p30"/>
          <p:cNvSpPr txBox="1"/>
          <p:nvPr/>
        </p:nvSpPr>
        <p:spPr>
          <a:xfrm>
            <a:off x="8350" y="2762196"/>
            <a:ext cx="4428825" cy="1496692"/>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chemeClr val="dk1"/>
                </a:solidFill>
                <a:latin typeface="Calibri"/>
                <a:ea typeface="Calibri"/>
                <a:cs typeface="Calibri"/>
                <a:sym typeface="Calibri"/>
              </a:rPr>
              <a:t>These raw visualization plots </a:t>
            </a:r>
            <a:r>
              <a:rPr lang="en" sz="900" u="sng" dirty="0">
                <a:solidFill>
                  <a:srgbClr val="FF0000"/>
                </a:solidFill>
                <a:latin typeface="Calibri"/>
                <a:ea typeface="Calibri"/>
                <a:cs typeface="Calibri"/>
                <a:sym typeface="Calibri"/>
              </a:rPr>
              <a:t>highlight one issue</a:t>
            </a:r>
            <a:r>
              <a:rPr lang="en" sz="900" dirty="0">
                <a:solidFill>
                  <a:schemeClr val="dk1"/>
                </a:solidFill>
                <a:latin typeface="Calibri"/>
                <a:ea typeface="Calibri"/>
                <a:cs typeface="Calibri"/>
                <a:sym typeface="Calibri"/>
              </a:rPr>
              <a:t>: if </a:t>
            </a:r>
            <a:r>
              <a:rPr lang="en-GB" sz="900" dirty="0">
                <a:solidFill>
                  <a:schemeClr val="dk1"/>
                </a:solidFill>
                <a:latin typeface="Calibri"/>
                <a:ea typeface="Calibri"/>
                <a:cs typeface="Calibri"/>
                <a:sym typeface="Calibri"/>
              </a:rPr>
              <a:t>a person</a:t>
            </a:r>
            <a:r>
              <a:rPr lang="en" sz="900" dirty="0">
                <a:solidFill>
                  <a:schemeClr val="dk1"/>
                </a:solidFill>
                <a:latin typeface="Calibri"/>
                <a:ea typeface="Calibri"/>
                <a:cs typeface="Calibri"/>
                <a:sym typeface="Calibri"/>
              </a:rPr>
              <a:t> in the contact network gets tested positive, </a:t>
            </a:r>
            <a:r>
              <a:rPr lang="en" sz="900" b="1" dirty="0">
                <a:solidFill>
                  <a:schemeClr val="dk1"/>
                </a:solidFill>
                <a:latin typeface="Calibri"/>
                <a:ea typeface="Calibri"/>
                <a:cs typeface="Calibri"/>
                <a:sym typeface="Calibri"/>
              </a:rPr>
              <a:t>would you send alerts </a:t>
            </a:r>
            <a:r>
              <a:rPr lang="en" sz="900" b="1" dirty="0">
                <a:solidFill>
                  <a:schemeClr val="dk1"/>
                </a:solidFill>
                <a:latin typeface="Calibri"/>
                <a:cs typeface="Calibri"/>
                <a:sym typeface="Calibri"/>
              </a:rPr>
              <a:t>to every single person who was in </a:t>
            </a:r>
            <a:r>
              <a:rPr lang="en" sz="900" b="1" dirty="0">
                <a:solidFill>
                  <a:schemeClr val="dk1"/>
                </a:solidFill>
                <a:latin typeface="Calibri"/>
                <a:ea typeface="Calibri"/>
                <a:cs typeface="Calibri"/>
                <a:sym typeface="Calibri"/>
              </a:rPr>
              <a:t>the contact network? </a:t>
            </a:r>
          </a:p>
          <a:p>
            <a:pPr marL="0" marR="0" lvl="0" indent="0" algn="l" rtl="0">
              <a:spcBef>
                <a:spcPts val="0"/>
              </a:spcBef>
              <a:spcAft>
                <a:spcPts val="0"/>
              </a:spcAft>
              <a:buNone/>
            </a:pPr>
            <a:r>
              <a:rPr lang="en" sz="900" dirty="0">
                <a:solidFill>
                  <a:schemeClr val="dk1"/>
                </a:solidFill>
                <a:latin typeface="Calibri"/>
                <a:ea typeface="Calibri"/>
                <a:cs typeface="Calibri"/>
                <a:sym typeface="Calibri"/>
              </a:rPr>
              <a:t>If we send alerts, </a:t>
            </a:r>
          </a:p>
          <a:p>
            <a:pPr marL="171450" marR="0" lvl="0" indent="-171450" algn="l" rtl="0">
              <a:spcBef>
                <a:spcPts val="0"/>
              </a:spcBef>
              <a:spcAft>
                <a:spcPts val="0"/>
              </a:spcAft>
              <a:buFont typeface="Arial" panose="020B0604020202020204" pitchFamily="34" charset="0"/>
              <a:buChar char="•"/>
            </a:pPr>
            <a:r>
              <a:rPr lang="en-GB" sz="900" dirty="0">
                <a:solidFill>
                  <a:schemeClr val="dk1"/>
                </a:solidFill>
                <a:latin typeface="Calibri"/>
                <a:ea typeface="Calibri"/>
                <a:cs typeface="Calibri"/>
                <a:sym typeface="Calibri"/>
              </a:rPr>
              <a:t>The person who is in the proximity of 1-2 meters and a person who is far away (10-100m) also receives the alert. </a:t>
            </a:r>
            <a:r>
              <a:rPr lang="en-GB" sz="900" b="1" dirty="0">
                <a:solidFill>
                  <a:schemeClr val="dk1"/>
                </a:solidFill>
                <a:latin typeface="Calibri"/>
                <a:ea typeface="Calibri"/>
                <a:cs typeface="Calibri"/>
                <a:sym typeface="Calibri"/>
              </a:rPr>
              <a:t>Is this a true alert?</a:t>
            </a:r>
          </a:p>
          <a:p>
            <a:pPr marL="171450" marR="0" lvl="0" indent="-171450" algn="l" rtl="0">
              <a:spcBef>
                <a:spcPts val="0"/>
              </a:spcBef>
              <a:spcAft>
                <a:spcPts val="0"/>
              </a:spcAft>
              <a:buFont typeface="Arial" panose="020B0604020202020204" pitchFamily="34" charset="0"/>
              <a:buChar char="•"/>
            </a:pPr>
            <a:endParaRPr lang="en" sz="900" b="1" dirty="0">
              <a:solidFill>
                <a:schemeClr val="dk1"/>
              </a:solidFill>
              <a:latin typeface="Calibri"/>
              <a:cs typeface="Calibri"/>
              <a:sym typeface="Calibri"/>
            </a:endParaRPr>
          </a:p>
          <a:p>
            <a:pPr marL="171450" marR="0" lvl="0" indent="-171450" algn="l" rtl="0">
              <a:spcBef>
                <a:spcPts val="0"/>
              </a:spcBef>
              <a:spcAft>
                <a:spcPts val="0"/>
              </a:spcAft>
              <a:buFont typeface="Arial" panose="020B0604020202020204" pitchFamily="34" charset="0"/>
              <a:buChar char="•"/>
            </a:pPr>
            <a:r>
              <a:rPr lang="en-GB" sz="900" dirty="0">
                <a:solidFill>
                  <a:schemeClr val="dk1"/>
                </a:solidFill>
                <a:latin typeface="Calibri"/>
                <a:cs typeface="Calibri"/>
                <a:sym typeface="Calibri"/>
              </a:rPr>
              <a:t>The passer-by who is </a:t>
            </a:r>
            <a:r>
              <a:rPr lang="en-GB" sz="900" u="sng" dirty="0">
                <a:solidFill>
                  <a:srgbClr val="FF0000"/>
                </a:solidFill>
                <a:latin typeface="Calibri"/>
                <a:cs typeface="Calibri"/>
                <a:sym typeface="Calibri"/>
              </a:rPr>
              <a:t>cycling</a:t>
            </a:r>
            <a:r>
              <a:rPr lang="en-GB" sz="900" dirty="0">
                <a:solidFill>
                  <a:schemeClr val="dk1"/>
                </a:solidFill>
                <a:latin typeface="Calibri"/>
                <a:cs typeface="Calibri"/>
                <a:sym typeface="Calibri"/>
              </a:rPr>
              <a:t> would also receive an alert even though he/she was </a:t>
            </a:r>
            <a:r>
              <a:rPr lang="en-GB" sz="900" u="sng" dirty="0">
                <a:solidFill>
                  <a:srgbClr val="FF0000"/>
                </a:solidFill>
                <a:latin typeface="Calibri"/>
                <a:cs typeface="Calibri"/>
                <a:sym typeface="Calibri"/>
              </a:rPr>
              <a:t>far away </a:t>
            </a:r>
            <a:r>
              <a:rPr lang="en-GB" sz="900" dirty="0">
                <a:solidFill>
                  <a:schemeClr val="dk1"/>
                </a:solidFill>
                <a:latin typeface="Calibri"/>
                <a:cs typeface="Calibri"/>
                <a:sym typeface="Calibri"/>
              </a:rPr>
              <a:t>and did </a:t>
            </a:r>
            <a:r>
              <a:rPr lang="en-GB" sz="900" u="sng" dirty="0">
                <a:solidFill>
                  <a:srgbClr val="FF0000"/>
                </a:solidFill>
                <a:latin typeface="Calibri"/>
                <a:cs typeface="Calibri"/>
                <a:sym typeface="Calibri"/>
              </a:rPr>
              <a:t>not spend more than a few seconds</a:t>
            </a:r>
            <a:r>
              <a:rPr lang="en-GB" sz="900" dirty="0">
                <a:solidFill>
                  <a:schemeClr val="dk1"/>
                </a:solidFill>
                <a:latin typeface="Calibri"/>
                <a:cs typeface="Calibri"/>
                <a:sym typeface="Calibri"/>
              </a:rPr>
              <a:t> with the infected person. </a:t>
            </a:r>
            <a:r>
              <a:rPr lang="en-GB" sz="900" b="1" dirty="0">
                <a:solidFill>
                  <a:schemeClr val="dk1"/>
                </a:solidFill>
                <a:latin typeface="Calibri"/>
                <a:cs typeface="Calibri"/>
                <a:sym typeface="Calibri"/>
              </a:rPr>
              <a:t>Is this a true alert?</a:t>
            </a:r>
            <a:endParaRPr sz="900" b="1" dirty="0">
              <a:solidFill>
                <a:schemeClr val="dk1"/>
              </a:solidFill>
              <a:latin typeface="Calibri"/>
              <a:cs typeface="Calibri"/>
            </a:endParaRPr>
          </a:p>
        </p:txBody>
      </p:sp>
      <p:sp>
        <p:nvSpPr>
          <p:cNvPr id="197" name="Google Shape;197;p30"/>
          <p:cNvSpPr txBox="1"/>
          <p:nvPr/>
        </p:nvSpPr>
        <p:spPr>
          <a:xfrm>
            <a:off x="0" y="4269512"/>
            <a:ext cx="4428825" cy="873988"/>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chemeClr val="dk1"/>
                </a:solidFill>
                <a:latin typeface="Calibri"/>
                <a:ea typeface="Calibri"/>
                <a:cs typeface="Calibri"/>
                <a:sym typeface="Calibri"/>
              </a:rPr>
              <a:t>Therefore, we </a:t>
            </a:r>
            <a:r>
              <a:rPr lang="en" sz="900" dirty="0">
                <a:solidFill>
                  <a:schemeClr val="dk1"/>
                </a:solidFill>
                <a:latin typeface="Calibri"/>
                <a:cs typeface="Calibri"/>
                <a:sym typeface="Calibri"/>
              </a:rPr>
              <a:t>need a</a:t>
            </a:r>
            <a:r>
              <a:rPr lang="en" sz="900" dirty="0">
                <a:solidFill>
                  <a:schemeClr val="dk1"/>
                </a:solidFill>
                <a:latin typeface="Calibri"/>
                <a:ea typeface="Calibri"/>
                <a:cs typeface="Calibri"/>
                <a:sym typeface="Calibri"/>
              </a:rPr>
              <a:t> filter to narrow down the contact network </a:t>
            </a:r>
            <a:r>
              <a:rPr lang="en" sz="900" dirty="0">
                <a:solidFill>
                  <a:schemeClr val="dk1"/>
                </a:solidFill>
                <a:latin typeface="Calibri"/>
                <a:cs typeface="Calibri"/>
                <a:sym typeface="Calibri"/>
              </a:rPr>
              <a:t>to people who were in very close proximity </a:t>
            </a:r>
            <a:r>
              <a:rPr lang="en-GB" sz="900" dirty="0">
                <a:solidFill>
                  <a:schemeClr val="dk1"/>
                </a:solidFill>
                <a:latin typeface="Calibri"/>
                <a:cs typeface="Calibri"/>
                <a:sym typeface="Calibri"/>
              </a:rPr>
              <a:t>for enough duration with the infected person (distance/duration </a:t>
            </a:r>
            <a:r>
              <a:rPr lang="en" sz="900" dirty="0">
                <a:solidFill>
                  <a:schemeClr val="dk1"/>
                </a:solidFill>
                <a:latin typeface="Calibri"/>
                <a:cs typeface="Calibri"/>
                <a:sym typeface="Calibri"/>
              </a:rPr>
              <a:t>as </a:t>
            </a:r>
            <a:r>
              <a:rPr lang="en-GB" sz="900" dirty="0">
                <a:solidFill>
                  <a:schemeClr val="dk1"/>
                </a:solidFill>
                <a:latin typeface="Calibri"/>
                <a:cs typeface="Calibri"/>
                <a:sym typeface="Calibri"/>
              </a:rPr>
              <a:t>suggested by health authorities). </a:t>
            </a:r>
          </a:p>
          <a:p>
            <a:pPr marL="0" marR="0" lvl="0" indent="0" algn="l" rtl="0">
              <a:spcBef>
                <a:spcPts val="0"/>
              </a:spcBef>
              <a:spcAft>
                <a:spcPts val="0"/>
              </a:spcAft>
              <a:buNone/>
            </a:pPr>
            <a:endParaRPr lang="en" sz="900" b="1" dirty="0">
              <a:solidFill>
                <a:srgbClr val="FF0000"/>
              </a:solidFill>
              <a:latin typeface="Calibri"/>
              <a:ea typeface="Calibri"/>
              <a:cs typeface="Calibri"/>
              <a:sym typeface="Calibri"/>
            </a:endParaRPr>
          </a:p>
          <a:p>
            <a:pPr marL="0" marR="0" lvl="0" indent="0" algn="l" rtl="0">
              <a:spcBef>
                <a:spcPts val="0"/>
              </a:spcBef>
              <a:spcAft>
                <a:spcPts val="0"/>
              </a:spcAft>
              <a:buNone/>
            </a:pPr>
            <a:r>
              <a:rPr lang="en" sz="900" b="1" dirty="0">
                <a:solidFill>
                  <a:srgbClr val="FF0000"/>
                </a:solidFill>
                <a:latin typeface="Calibri"/>
                <a:ea typeface="Calibri"/>
                <a:cs typeface="Calibri"/>
                <a:sym typeface="Calibri"/>
              </a:rPr>
              <a:t>The answer to this filter is our analytical solution: RSSI Model for Proximity.</a:t>
            </a:r>
            <a:r>
              <a:rPr lang="en" sz="900" dirty="0">
                <a:solidFill>
                  <a:schemeClr val="dk1"/>
                </a:solidFill>
                <a:latin typeface="Calibri"/>
                <a:ea typeface="Calibri"/>
                <a:cs typeface="Calibri"/>
                <a:sym typeface="Calibri"/>
              </a:rPr>
              <a:t> </a:t>
            </a:r>
            <a:endParaRPr sz="1100" dirty="0"/>
          </a:p>
        </p:txBody>
      </p:sp>
      <p:sp>
        <p:nvSpPr>
          <p:cNvPr id="198" name="Google Shape;198;p30"/>
          <p:cNvSpPr txBox="1"/>
          <p:nvPr/>
        </p:nvSpPr>
        <p:spPr>
          <a:xfrm>
            <a:off x="4569372" y="448154"/>
            <a:ext cx="4028056"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dirty="0">
                <a:solidFill>
                  <a:schemeClr val="dk1"/>
                </a:solidFill>
                <a:latin typeface="Calibri"/>
                <a:ea typeface="Calibri"/>
                <a:cs typeface="Calibri"/>
                <a:sym typeface="Calibri"/>
              </a:rPr>
              <a:t>The GPS maps</a:t>
            </a:r>
            <a:r>
              <a:rPr lang="en" sz="900" dirty="0">
                <a:solidFill>
                  <a:schemeClr val="dk1"/>
                </a:solidFill>
                <a:latin typeface="Calibri"/>
                <a:ea typeface="Calibri"/>
                <a:cs typeface="Calibri"/>
                <a:sym typeface="Calibri"/>
              </a:rPr>
              <a:t> are useful because </a:t>
            </a:r>
            <a:r>
              <a:rPr lang="en" sz="900" dirty="0">
                <a:solidFill>
                  <a:schemeClr val="dk1"/>
                </a:solidFill>
                <a:latin typeface="Calibri"/>
                <a:cs typeface="Calibri"/>
                <a:sym typeface="Calibri"/>
              </a:rPr>
              <a:t>they give </a:t>
            </a:r>
            <a:r>
              <a:rPr lang="en-GB" sz="900" dirty="0">
                <a:solidFill>
                  <a:schemeClr val="dk1"/>
                </a:solidFill>
                <a:latin typeface="Calibri"/>
                <a:cs typeface="Calibri"/>
                <a:sym typeface="Calibri"/>
              </a:rPr>
              <a:t>context as to </a:t>
            </a:r>
            <a:r>
              <a:rPr lang="en" sz="900" dirty="0">
                <a:solidFill>
                  <a:schemeClr val="dk1"/>
                </a:solidFill>
                <a:latin typeface="Calibri"/>
                <a:cs typeface="Calibri"/>
                <a:sym typeface="Calibri"/>
              </a:rPr>
              <a:t>where </a:t>
            </a:r>
            <a:r>
              <a:rPr lang="en-GB" sz="900" dirty="0">
                <a:solidFill>
                  <a:schemeClr val="dk1"/>
                </a:solidFill>
                <a:latin typeface="Calibri"/>
                <a:cs typeface="Calibri"/>
                <a:sym typeface="Calibri"/>
              </a:rPr>
              <a:t>the </a:t>
            </a:r>
            <a:r>
              <a:rPr lang="en" sz="900" dirty="0">
                <a:solidFill>
                  <a:schemeClr val="dk1"/>
                </a:solidFill>
                <a:latin typeface="Calibri"/>
                <a:cs typeface="Calibri"/>
                <a:sym typeface="Calibri"/>
              </a:rPr>
              <a:t>C</a:t>
            </a:r>
            <a:r>
              <a:rPr lang="en-GB" sz="900" dirty="0">
                <a:solidFill>
                  <a:schemeClr val="dk1"/>
                </a:solidFill>
                <a:latin typeface="Calibri"/>
                <a:cs typeface="Calibri"/>
                <a:sym typeface="Calibri"/>
              </a:rPr>
              <a:t>OVID</a:t>
            </a:r>
            <a:r>
              <a:rPr lang="en" sz="900" dirty="0">
                <a:solidFill>
                  <a:schemeClr val="dk1"/>
                </a:solidFill>
                <a:latin typeface="Calibri"/>
                <a:cs typeface="Calibri"/>
                <a:sym typeface="Calibri"/>
              </a:rPr>
              <a:t>-19 patient has been in the p</a:t>
            </a:r>
            <a:r>
              <a:rPr lang="en" sz="900" dirty="0">
                <a:solidFill>
                  <a:schemeClr val="dk1"/>
                </a:solidFill>
                <a:latin typeface="Calibri"/>
                <a:ea typeface="Calibri"/>
                <a:cs typeface="Calibri"/>
                <a:sym typeface="Calibri"/>
              </a:rPr>
              <a:t>ast.</a:t>
            </a:r>
            <a:endParaRPr sz="900" dirty="0">
              <a:solidFill>
                <a:schemeClr val="dk1"/>
              </a:solidFill>
              <a:latin typeface="Calibri"/>
              <a:ea typeface="Calibri"/>
              <a:cs typeface="Calibri"/>
              <a:sym typeface="Calibri"/>
            </a:endParaRPr>
          </a:p>
        </p:txBody>
      </p:sp>
      <p:sp>
        <p:nvSpPr>
          <p:cNvPr id="200" name="Google Shape;200;p30"/>
          <p:cNvSpPr txBox="1"/>
          <p:nvPr/>
        </p:nvSpPr>
        <p:spPr>
          <a:xfrm>
            <a:off x="-3023" y="2170467"/>
            <a:ext cx="4431848" cy="589002"/>
          </a:xfrm>
          <a:prstGeom prst="rect">
            <a:avLst/>
          </a:prstGeom>
          <a:noFill/>
          <a:ln>
            <a:solidFill>
              <a:schemeClr val="bg1">
                <a:lumMod val="75000"/>
              </a:schemeClr>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dirty="0">
                <a:solidFill>
                  <a:schemeClr val="dk1"/>
                </a:solidFill>
                <a:latin typeface="Calibri"/>
                <a:ea typeface="Calibri"/>
                <a:cs typeface="Calibri"/>
                <a:sym typeface="Calibri"/>
              </a:rPr>
              <a:t>In the Contact Network Graph</a:t>
            </a:r>
            <a:r>
              <a:rPr lang="en" sz="900" dirty="0">
                <a:solidFill>
                  <a:schemeClr val="dk1"/>
                </a:solidFill>
                <a:latin typeface="Calibri"/>
                <a:ea typeface="Calibri"/>
                <a:cs typeface="Calibri"/>
                <a:sym typeface="Calibri"/>
              </a:rPr>
              <a:t> shown on the right, each node represents a Bluetooth device/person. </a:t>
            </a: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900" dirty="0">
                <a:solidFill>
                  <a:schemeClr val="dk1"/>
                </a:solidFill>
                <a:latin typeface="Calibri"/>
                <a:ea typeface="Calibri"/>
                <a:cs typeface="Calibri"/>
                <a:sym typeface="Calibri"/>
              </a:rPr>
              <a:t>This Network Graph highlight</a:t>
            </a:r>
            <a:r>
              <a:rPr lang="en-GB" sz="900" dirty="0">
                <a:solidFill>
                  <a:schemeClr val="dk1"/>
                </a:solidFill>
                <a:latin typeface="Calibri"/>
                <a:ea typeface="Calibri"/>
                <a:cs typeface="Calibri"/>
                <a:sym typeface="Calibri"/>
              </a:rPr>
              <a:t>s</a:t>
            </a:r>
            <a:r>
              <a:rPr lang="en" sz="900" dirty="0">
                <a:solidFill>
                  <a:schemeClr val="dk1"/>
                </a:solidFill>
                <a:latin typeface="Calibri"/>
                <a:ea typeface="Calibri"/>
                <a:cs typeface="Calibri"/>
                <a:sym typeface="Calibri"/>
              </a:rPr>
              <a:t> the source that has been in proximity to several Bluetooth devices/ people in a short amount of time.</a:t>
            </a:r>
            <a:endParaRPr sz="1100" dirty="0"/>
          </a:p>
          <a:p>
            <a:pPr marL="0" marR="0" lvl="0" indent="0" algn="l" rtl="0">
              <a:spcBef>
                <a:spcPts val="0"/>
              </a:spcBef>
              <a:spcAft>
                <a:spcPts val="0"/>
              </a:spcAft>
              <a:buNone/>
            </a:pPr>
            <a:endParaRPr lang="en-GB" sz="9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GB" sz="9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GB" sz="900"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p:txBody>
      </p:sp>
      <p:cxnSp>
        <p:nvCxnSpPr>
          <p:cNvPr id="3" name="Straight Arrow Connector 2">
            <a:extLst>
              <a:ext uri="{FF2B5EF4-FFF2-40B4-BE49-F238E27FC236}">
                <a16:creationId xmlns:a16="http://schemas.microsoft.com/office/drawing/2014/main" id="{04C64151-BB6B-4876-8F08-5354DA861576}"/>
              </a:ext>
            </a:extLst>
          </p:cNvPr>
          <p:cNvCxnSpPr/>
          <p:nvPr/>
        </p:nvCxnSpPr>
        <p:spPr>
          <a:xfrm>
            <a:off x="5396649" y="2631268"/>
            <a:ext cx="300351" cy="1146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536C72C-D293-4A86-835B-C29D1BC25E1F}"/>
              </a:ext>
            </a:extLst>
          </p:cNvPr>
          <p:cNvSpPr txBox="1"/>
          <p:nvPr/>
        </p:nvSpPr>
        <p:spPr>
          <a:xfrm>
            <a:off x="5133088" y="2208951"/>
            <a:ext cx="827471" cy="400110"/>
          </a:xfrm>
          <a:prstGeom prst="rect">
            <a:avLst/>
          </a:prstGeom>
          <a:noFill/>
        </p:spPr>
        <p:txBody>
          <a:bodyPr wrap="none" rtlCol="0">
            <a:spAutoFit/>
          </a:bodyPr>
          <a:lstStyle/>
          <a:p>
            <a:r>
              <a:rPr lang="en-GB" sz="1000" dirty="0">
                <a:solidFill>
                  <a:srgbClr val="FF0000"/>
                </a:solidFill>
              </a:rPr>
              <a:t>Each node </a:t>
            </a:r>
          </a:p>
          <a:p>
            <a:r>
              <a:rPr lang="en-GB" sz="1000" dirty="0">
                <a:solidFill>
                  <a:srgbClr val="FF0000"/>
                </a:solidFill>
              </a:rPr>
              <a:t>is a person</a:t>
            </a:r>
          </a:p>
        </p:txBody>
      </p:sp>
      <p:sp>
        <p:nvSpPr>
          <p:cNvPr id="5" name="Oval 4">
            <a:extLst>
              <a:ext uri="{FF2B5EF4-FFF2-40B4-BE49-F238E27FC236}">
                <a16:creationId xmlns:a16="http://schemas.microsoft.com/office/drawing/2014/main" id="{80F8A843-7485-45E0-B6CA-C8C432D345F2}"/>
              </a:ext>
            </a:extLst>
          </p:cNvPr>
          <p:cNvSpPr/>
          <p:nvPr/>
        </p:nvSpPr>
        <p:spPr>
          <a:xfrm>
            <a:off x="4191649" y="595885"/>
            <a:ext cx="145820" cy="145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A</a:t>
            </a:r>
          </a:p>
        </p:txBody>
      </p:sp>
      <p:sp>
        <p:nvSpPr>
          <p:cNvPr id="21" name="Oval 20">
            <a:extLst>
              <a:ext uri="{FF2B5EF4-FFF2-40B4-BE49-F238E27FC236}">
                <a16:creationId xmlns:a16="http://schemas.microsoft.com/office/drawing/2014/main" id="{E5C6AC5C-763D-417E-893A-71C99859F465}"/>
              </a:ext>
            </a:extLst>
          </p:cNvPr>
          <p:cNvSpPr/>
          <p:nvPr/>
        </p:nvSpPr>
        <p:spPr>
          <a:xfrm>
            <a:off x="4191649" y="2463241"/>
            <a:ext cx="145820" cy="145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C</a:t>
            </a:r>
          </a:p>
        </p:txBody>
      </p:sp>
      <p:sp>
        <p:nvSpPr>
          <p:cNvPr id="22" name="Oval 21">
            <a:extLst>
              <a:ext uri="{FF2B5EF4-FFF2-40B4-BE49-F238E27FC236}">
                <a16:creationId xmlns:a16="http://schemas.microsoft.com/office/drawing/2014/main" id="{A67481A8-87C4-40A4-A095-C1C7065E5563}"/>
              </a:ext>
            </a:extLst>
          </p:cNvPr>
          <p:cNvSpPr/>
          <p:nvPr/>
        </p:nvSpPr>
        <p:spPr>
          <a:xfrm>
            <a:off x="4191649" y="2071128"/>
            <a:ext cx="145820" cy="145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B</a:t>
            </a:r>
          </a:p>
        </p:txBody>
      </p:sp>
      <p:sp>
        <p:nvSpPr>
          <p:cNvPr id="23" name="Oval 22">
            <a:extLst>
              <a:ext uri="{FF2B5EF4-FFF2-40B4-BE49-F238E27FC236}">
                <a16:creationId xmlns:a16="http://schemas.microsoft.com/office/drawing/2014/main" id="{1DFF7ECF-ED44-46B0-A8BD-58132AFA8B4B}"/>
              </a:ext>
            </a:extLst>
          </p:cNvPr>
          <p:cNvSpPr/>
          <p:nvPr/>
        </p:nvSpPr>
        <p:spPr>
          <a:xfrm>
            <a:off x="4983686" y="2463241"/>
            <a:ext cx="145820" cy="145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D</a:t>
            </a:r>
          </a:p>
        </p:txBody>
      </p:sp>
      <p:sp>
        <p:nvSpPr>
          <p:cNvPr id="24" name="Oval 23">
            <a:extLst>
              <a:ext uri="{FF2B5EF4-FFF2-40B4-BE49-F238E27FC236}">
                <a16:creationId xmlns:a16="http://schemas.microsoft.com/office/drawing/2014/main" id="{451BC2E0-E244-4602-83AF-6F19DA6C0C84}"/>
              </a:ext>
            </a:extLst>
          </p:cNvPr>
          <p:cNvSpPr/>
          <p:nvPr/>
        </p:nvSpPr>
        <p:spPr>
          <a:xfrm>
            <a:off x="4191649" y="3219165"/>
            <a:ext cx="145820" cy="145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E</a:t>
            </a:r>
          </a:p>
        </p:txBody>
      </p:sp>
      <p:sp>
        <p:nvSpPr>
          <p:cNvPr id="25" name="Oval 24">
            <a:extLst>
              <a:ext uri="{FF2B5EF4-FFF2-40B4-BE49-F238E27FC236}">
                <a16:creationId xmlns:a16="http://schemas.microsoft.com/office/drawing/2014/main" id="{3B5FCDF4-B302-4DB7-8E7C-0FA8E0921B05}"/>
              </a:ext>
            </a:extLst>
          </p:cNvPr>
          <p:cNvSpPr/>
          <p:nvPr/>
        </p:nvSpPr>
        <p:spPr>
          <a:xfrm>
            <a:off x="4191649" y="4840406"/>
            <a:ext cx="145820" cy="145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F</a:t>
            </a:r>
          </a:p>
        </p:txBody>
      </p:sp>
      <p:sp>
        <p:nvSpPr>
          <p:cNvPr id="6" name="Slide Number Placeholder 5">
            <a:extLst>
              <a:ext uri="{FF2B5EF4-FFF2-40B4-BE49-F238E27FC236}">
                <a16:creationId xmlns:a16="http://schemas.microsoft.com/office/drawing/2014/main" id="{A0A2E3AC-6FD7-4AF3-8499-06C637511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p:nvPr/>
        </p:nvSpPr>
        <p:spPr>
          <a:xfrm>
            <a:off x="0" y="0"/>
            <a:ext cx="9144000" cy="446713"/>
          </a:xfrm>
          <a:prstGeom prst="rect">
            <a:avLst/>
          </a:prstGeom>
          <a:solidFill>
            <a:srgbClr val="E7135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a:solidFill>
                  <a:schemeClr val="dk1"/>
                </a:solidFill>
                <a:latin typeface="Calibri"/>
                <a:ea typeface="Calibri"/>
                <a:cs typeface="Calibri"/>
                <a:sym typeface="Calibri"/>
              </a:rPr>
              <a:t>Step 2– RSSI Model for Proximity – Experimental Setup 2</a:t>
            </a:r>
            <a:endParaRPr sz="1100" dirty="0"/>
          </a:p>
        </p:txBody>
      </p:sp>
      <p:pic>
        <p:nvPicPr>
          <p:cNvPr id="206" name="Google Shape;206;p31"/>
          <p:cNvPicPr preferRelativeResize="0"/>
          <p:nvPr/>
        </p:nvPicPr>
        <p:blipFill rotWithShape="1">
          <a:blip r:embed="rId3">
            <a:alphaModFix/>
          </a:blip>
          <a:srcRect/>
          <a:stretch/>
        </p:blipFill>
        <p:spPr>
          <a:xfrm>
            <a:off x="5802550" y="446725"/>
            <a:ext cx="3337901" cy="2328425"/>
          </a:xfrm>
          <a:prstGeom prst="rect">
            <a:avLst/>
          </a:prstGeom>
          <a:noFill/>
          <a:ln w="9525" cap="flat" cmpd="sng">
            <a:solidFill>
              <a:srgbClr val="BFBFBF"/>
            </a:solidFill>
            <a:prstDash val="solid"/>
            <a:round/>
            <a:headEnd type="none" w="sm" len="sm"/>
            <a:tailEnd type="none" w="sm" len="sm"/>
          </a:ln>
        </p:spPr>
      </p:pic>
      <p:graphicFrame>
        <p:nvGraphicFramePr>
          <p:cNvPr id="207" name="Google Shape;207;p31"/>
          <p:cNvGraphicFramePr/>
          <p:nvPr/>
        </p:nvGraphicFramePr>
        <p:xfrm>
          <a:off x="89406" y="3737642"/>
          <a:ext cx="2423200" cy="1376350"/>
        </p:xfrm>
        <a:graphic>
          <a:graphicData uri="http://schemas.openxmlformats.org/drawingml/2006/table">
            <a:tbl>
              <a:tblPr firstRow="1" firstCol="1" bandRow="1">
                <a:noFill/>
                <a:tableStyleId>{971CAE1D-2056-495D-8C85-B687948D0F69}</a:tableStyleId>
              </a:tblPr>
              <a:tblGrid>
                <a:gridCol w="1330300">
                  <a:extLst>
                    <a:ext uri="{9D8B030D-6E8A-4147-A177-3AD203B41FA5}">
                      <a16:colId xmlns:a16="http://schemas.microsoft.com/office/drawing/2014/main" val="20000"/>
                    </a:ext>
                  </a:extLst>
                </a:gridCol>
                <a:gridCol w="1092900">
                  <a:extLst>
                    <a:ext uri="{9D8B030D-6E8A-4147-A177-3AD203B41FA5}">
                      <a16:colId xmlns:a16="http://schemas.microsoft.com/office/drawing/2014/main" val="20001"/>
                    </a:ext>
                  </a:extLst>
                </a:gridCol>
              </a:tblGrid>
              <a:tr h="305875">
                <a:tc>
                  <a:txBody>
                    <a:bodyPr/>
                    <a:lstStyle/>
                    <a:p>
                      <a:pPr marL="0" marR="0" lvl="0" indent="0" algn="ctr" rtl="0">
                        <a:lnSpc>
                          <a:spcPct val="107000"/>
                        </a:lnSpc>
                        <a:spcBef>
                          <a:spcPts val="0"/>
                        </a:spcBef>
                        <a:spcAft>
                          <a:spcPts val="0"/>
                        </a:spcAft>
                        <a:buNone/>
                      </a:pPr>
                      <a:r>
                        <a:rPr lang="en" sz="800"/>
                        <a:t>Bluetooth Device (Node 1)</a:t>
                      </a:r>
                      <a:endParaRPr sz="800" dirty="0">
                        <a:latin typeface="Calibri"/>
                        <a:ea typeface="Calibri"/>
                        <a:cs typeface="Calibri"/>
                        <a:sym typeface="Calibri"/>
                      </a:endParaRPr>
                    </a:p>
                  </a:txBody>
                  <a:tcPr marL="51425" marR="51425" marT="0" marB="0"/>
                </a:tc>
                <a:tc>
                  <a:txBody>
                    <a:bodyPr/>
                    <a:lstStyle/>
                    <a:p>
                      <a:pPr marL="0" marR="0" lvl="0" indent="0" algn="ctr" rtl="0">
                        <a:lnSpc>
                          <a:spcPct val="107000"/>
                        </a:lnSpc>
                        <a:spcBef>
                          <a:spcPts val="0"/>
                        </a:spcBef>
                        <a:spcAft>
                          <a:spcPts val="0"/>
                        </a:spcAft>
                        <a:buNone/>
                      </a:pPr>
                      <a:r>
                        <a:rPr lang="en" sz="800"/>
                        <a:t>Bluetooth Device (Node 2)</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0"/>
                  </a:ext>
                </a:extLst>
              </a:tr>
              <a:tr h="152925">
                <a:tc>
                  <a:txBody>
                    <a:bodyPr/>
                    <a:lstStyle/>
                    <a:p>
                      <a:pPr marL="0" marR="0" lvl="0" indent="0" algn="l" rtl="0">
                        <a:lnSpc>
                          <a:spcPct val="107000"/>
                        </a:lnSpc>
                        <a:spcBef>
                          <a:spcPts val="0"/>
                        </a:spcBef>
                        <a:spcAft>
                          <a:spcPts val="0"/>
                        </a:spcAft>
                        <a:buNone/>
                      </a:pPr>
                      <a:r>
                        <a:rPr lang="en" sz="800"/>
                        <a:t>HC05</a:t>
                      </a:r>
                      <a:endParaRPr sz="800" dirty="0">
                        <a:latin typeface="Calibri"/>
                        <a:ea typeface="Calibri"/>
                        <a:cs typeface="Calibri"/>
                        <a:sym typeface="Calibri"/>
                      </a:endParaRPr>
                    </a:p>
                  </a:txBody>
                  <a:tcPr marL="51425" marR="51425" marT="0" marB="0"/>
                </a:tc>
                <a:tc>
                  <a:txBody>
                    <a:bodyPr/>
                    <a:lstStyle/>
                    <a:p>
                      <a:pPr marL="0" marR="0" lvl="0" indent="0" algn="l" rtl="0">
                        <a:lnSpc>
                          <a:spcPct val="107000"/>
                        </a:lnSpc>
                        <a:spcBef>
                          <a:spcPts val="0"/>
                        </a:spcBef>
                        <a:spcAft>
                          <a:spcPts val="0"/>
                        </a:spcAft>
                        <a:buNone/>
                      </a:pPr>
                      <a:r>
                        <a:rPr lang="en" sz="800" dirty="0"/>
                        <a:t>Arduino</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1"/>
                  </a:ext>
                </a:extLst>
              </a:tr>
              <a:tr h="152925">
                <a:tc>
                  <a:txBody>
                    <a:bodyPr/>
                    <a:lstStyle/>
                    <a:p>
                      <a:pPr marL="0" marR="0" lvl="0" indent="0" algn="l" rtl="0">
                        <a:lnSpc>
                          <a:spcPct val="107000"/>
                        </a:lnSpc>
                        <a:spcBef>
                          <a:spcPts val="0"/>
                        </a:spcBef>
                        <a:spcAft>
                          <a:spcPts val="0"/>
                        </a:spcAft>
                        <a:buNone/>
                      </a:pPr>
                      <a:r>
                        <a:rPr lang="en" sz="800"/>
                        <a:t>BLE Device</a:t>
                      </a:r>
                      <a:endParaRPr sz="800" dirty="0">
                        <a:latin typeface="Calibri"/>
                        <a:ea typeface="Calibri"/>
                        <a:cs typeface="Calibri"/>
                        <a:sym typeface="Calibri"/>
                      </a:endParaRPr>
                    </a:p>
                  </a:txBody>
                  <a:tcPr marL="51425" marR="51425" marT="0" marB="0"/>
                </a:tc>
                <a:tc>
                  <a:txBody>
                    <a:bodyPr/>
                    <a:lstStyle/>
                    <a:p>
                      <a:pPr marL="0" marR="0" lvl="0" indent="0" algn="l" rtl="0">
                        <a:lnSpc>
                          <a:spcPct val="107000"/>
                        </a:lnSpc>
                        <a:spcBef>
                          <a:spcPts val="0"/>
                        </a:spcBef>
                        <a:spcAft>
                          <a:spcPts val="0"/>
                        </a:spcAft>
                        <a:buNone/>
                      </a:pPr>
                      <a:r>
                        <a:rPr lang="en" sz="800"/>
                        <a:t>Raspberry Pi 3B+</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2"/>
                  </a:ext>
                </a:extLst>
              </a:tr>
              <a:tr h="152925">
                <a:tc>
                  <a:txBody>
                    <a:bodyPr/>
                    <a:lstStyle/>
                    <a:p>
                      <a:pPr marL="0" marR="0" lvl="0" indent="0" algn="l" rtl="0">
                        <a:lnSpc>
                          <a:spcPct val="107000"/>
                        </a:lnSpc>
                        <a:spcBef>
                          <a:spcPts val="0"/>
                        </a:spcBef>
                        <a:spcAft>
                          <a:spcPts val="0"/>
                        </a:spcAft>
                        <a:buNone/>
                      </a:pPr>
                      <a:r>
                        <a:rPr lang="en" sz="800"/>
                        <a:t>Air Pod</a:t>
                      </a:r>
                      <a:endParaRPr sz="800" dirty="0">
                        <a:latin typeface="Calibri"/>
                        <a:ea typeface="Calibri"/>
                        <a:cs typeface="Calibri"/>
                        <a:sym typeface="Calibri"/>
                      </a:endParaRPr>
                    </a:p>
                  </a:txBody>
                  <a:tcPr marL="51425" marR="51425" marT="0" marB="0"/>
                </a:tc>
                <a:tc>
                  <a:txBody>
                    <a:bodyPr/>
                    <a:lstStyle/>
                    <a:p>
                      <a:pPr marL="0" marR="0" lvl="0" indent="0" algn="l" rtl="0">
                        <a:lnSpc>
                          <a:spcPct val="107000"/>
                        </a:lnSpc>
                        <a:spcBef>
                          <a:spcPts val="0"/>
                        </a:spcBef>
                        <a:spcAft>
                          <a:spcPts val="0"/>
                        </a:spcAft>
                        <a:buNone/>
                      </a:pPr>
                      <a:r>
                        <a:rPr lang="en" sz="800" dirty="0"/>
                        <a:t>Raspberry Pi</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3"/>
                  </a:ext>
                </a:extLst>
              </a:tr>
              <a:tr h="152925">
                <a:tc>
                  <a:txBody>
                    <a:bodyPr/>
                    <a:lstStyle/>
                    <a:p>
                      <a:pPr marL="0" marR="0" lvl="0" indent="0" algn="l" rtl="0">
                        <a:lnSpc>
                          <a:spcPct val="107000"/>
                        </a:lnSpc>
                        <a:spcBef>
                          <a:spcPts val="0"/>
                        </a:spcBef>
                        <a:spcAft>
                          <a:spcPts val="0"/>
                        </a:spcAft>
                        <a:buNone/>
                      </a:pPr>
                      <a:r>
                        <a:rPr lang="en" sz="800"/>
                        <a:t>Headset</a:t>
                      </a:r>
                      <a:endParaRPr sz="800" dirty="0">
                        <a:latin typeface="Calibri"/>
                        <a:ea typeface="Calibri"/>
                        <a:cs typeface="Calibri"/>
                        <a:sym typeface="Calibri"/>
                      </a:endParaRPr>
                    </a:p>
                  </a:txBody>
                  <a:tcPr marL="51425" marR="51425" marT="0" marB="0"/>
                </a:tc>
                <a:tc>
                  <a:txBody>
                    <a:bodyPr/>
                    <a:lstStyle/>
                    <a:p>
                      <a:pPr marL="0" marR="0" lvl="0" indent="0" algn="l" rtl="0">
                        <a:lnSpc>
                          <a:spcPct val="107000"/>
                        </a:lnSpc>
                        <a:spcBef>
                          <a:spcPts val="0"/>
                        </a:spcBef>
                        <a:spcAft>
                          <a:spcPts val="0"/>
                        </a:spcAft>
                        <a:buNone/>
                      </a:pPr>
                      <a:r>
                        <a:rPr lang="en" sz="800"/>
                        <a:t>Android Phone</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4"/>
                  </a:ext>
                </a:extLst>
              </a:tr>
              <a:tr h="152925">
                <a:tc>
                  <a:txBody>
                    <a:bodyPr/>
                    <a:lstStyle/>
                    <a:p>
                      <a:pPr marL="0" marR="0" lvl="0" indent="0" algn="l" rtl="0">
                        <a:lnSpc>
                          <a:spcPct val="107000"/>
                        </a:lnSpc>
                        <a:spcBef>
                          <a:spcPts val="0"/>
                        </a:spcBef>
                        <a:spcAft>
                          <a:spcPts val="0"/>
                        </a:spcAft>
                        <a:buNone/>
                      </a:pPr>
                      <a:r>
                        <a:rPr lang="en" sz="800"/>
                        <a:t>Tablet</a:t>
                      </a:r>
                      <a:endParaRPr sz="800" dirty="0">
                        <a:latin typeface="Calibri"/>
                        <a:ea typeface="Calibri"/>
                        <a:cs typeface="Calibri"/>
                        <a:sym typeface="Calibri"/>
                      </a:endParaRPr>
                    </a:p>
                  </a:txBody>
                  <a:tcPr marL="51425" marR="51425" marT="0" marB="0"/>
                </a:tc>
                <a:tc>
                  <a:txBody>
                    <a:bodyPr/>
                    <a:lstStyle/>
                    <a:p>
                      <a:pPr marL="0" marR="0" lvl="0" indent="0" algn="l" rtl="0">
                        <a:lnSpc>
                          <a:spcPct val="107000"/>
                        </a:lnSpc>
                        <a:spcBef>
                          <a:spcPts val="0"/>
                        </a:spcBef>
                        <a:spcAft>
                          <a:spcPts val="0"/>
                        </a:spcAft>
                        <a:buNone/>
                      </a:pPr>
                      <a:r>
                        <a:rPr lang="en" sz="800"/>
                        <a:t>Android Phone</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5"/>
                  </a:ext>
                </a:extLst>
              </a:tr>
              <a:tr h="152925">
                <a:tc>
                  <a:txBody>
                    <a:bodyPr/>
                    <a:lstStyle/>
                    <a:p>
                      <a:pPr marL="0" marR="0" lvl="0" indent="0" algn="l" rtl="0">
                        <a:lnSpc>
                          <a:spcPct val="107000"/>
                        </a:lnSpc>
                        <a:spcBef>
                          <a:spcPts val="0"/>
                        </a:spcBef>
                        <a:spcAft>
                          <a:spcPts val="0"/>
                        </a:spcAft>
                        <a:buNone/>
                      </a:pPr>
                      <a:r>
                        <a:rPr lang="en" sz="800"/>
                        <a:t>Smart Watch</a:t>
                      </a:r>
                      <a:endParaRPr sz="800" dirty="0">
                        <a:latin typeface="Calibri"/>
                        <a:ea typeface="Calibri"/>
                        <a:cs typeface="Calibri"/>
                        <a:sym typeface="Calibri"/>
                      </a:endParaRPr>
                    </a:p>
                  </a:txBody>
                  <a:tcPr marL="51425" marR="51425" marT="0" marB="0"/>
                </a:tc>
                <a:tc>
                  <a:txBody>
                    <a:bodyPr/>
                    <a:lstStyle/>
                    <a:p>
                      <a:pPr marL="0" marR="0" lvl="0" indent="0" algn="l" rtl="0">
                        <a:lnSpc>
                          <a:spcPct val="107000"/>
                        </a:lnSpc>
                        <a:spcBef>
                          <a:spcPts val="0"/>
                        </a:spcBef>
                        <a:spcAft>
                          <a:spcPts val="0"/>
                        </a:spcAft>
                        <a:buNone/>
                      </a:pPr>
                      <a:r>
                        <a:rPr lang="en" sz="800"/>
                        <a:t>Android Phone</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6"/>
                  </a:ext>
                </a:extLst>
              </a:tr>
              <a:tr h="152925">
                <a:tc>
                  <a:txBody>
                    <a:bodyPr/>
                    <a:lstStyle/>
                    <a:p>
                      <a:pPr marL="0" marR="0" lvl="0" indent="0" algn="l" rtl="0">
                        <a:lnSpc>
                          <a:spcPct val="107000"/>
                        </a:lnSpc>
                        <a:spcBef>
                          <a:spcPts val="0"/>
                        </a:spcBef>
                        <a:spcAft>
                          <a:spcPts val="0"/>
                        </a:spcAft>
                        <a:buNone/>
                      </a:pPr>
                      <a:r>
                        <a:rPr lang="en" sz="800"/>
                        <a:t>Fit Bit</a:t>
                      </a:r>
                      <a:endParaRPr sz="800" dirty="0">
                        <a:latin typeface="Calibri"/>
                        <a:ea typeface="Calibri"/>
                        <a:cs typeface="Calibri"/>
                        <a:sym typeface="Calibri"/>
                      </a:endParaRPr>
                    </a:p>
                  </a:txBody>
                  <a:tcPr marL="51425" marR="51425" marT="0" marB="0"/>
                </a:tc>
                <a:tc>
                  <a:txBody>
                    <a:bodyPr/>
                    <a:lstStyle/>
                    <a:p>
                      <a:pPr marL="0" marR="0" lvl="0" indent="0" algn="l" rtl="0">
                        <a:lnSpc>
                          <a:spcPct val="107000"/>
                        </a:lnSpc>
                        <a:spcBef>
                          <a:spcPts val="0"/>
                        </a:spcBef>
                        <a:spcAft>
                          <a:spcPts val="0"/>
                        </a:spcAft>
                        <a:buNone/>
                      </a:pPr>
                      <a:r>
                        <a:rPr lang="en" sz="800" dirty="0"/>
                        <a:t>iPhone</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7"/>
                  </a:ext>
                </a:extLst>
              </a:tr>
            </a:tbl>
          </a:graphicData>
        </a:graphic>
      </p:graphicFrame>
      <p:sp>
        <p:nvSpPr>
          <p:cNvPr id="208" name="Google Shape;208;p31"/>
          <p:cNvSpPr/>
          <p:nvPr/>
        </p:nvSpPr>
        <p:spPr>
          <a:xfrm>
            <a:off x="0" y="655776"/>
            <a:ext cx="5805000" cy="3045300"/>
          </a:xfrm>
          <a:prstGeom prst="rect">
            <a:avLst/>
          </a:prstGeom>
          <a:noFill/>
          <a:ln w="9525" cap="flat" cmpd="sng">
            <a:solidFill>
              <a:srgbClr val="D8D8D8"/>
            </a:solidFill>
            <a:prstDash val="solid"/>
            <a:round/>
            <a:headEnd type="none" w="sm" len="sm"/>
            <a:tailEnd type="none" w="sm" len="sm"/>
          </a:ln>
        </p:spPr>
        <p:txBody>
          <a:bodyPr spcFirstLastPara="1" wrap="square" lIns="68575" tIns="34275" rIns="68575" bIns="34275" anchor="t" anchorCtr="0">
            <a:noAutofit/>
          </a:bodyPr>
          <a:lstStyle/>
          <a:p>
            <a:pPr marL="127000" marR="0" lvl="0" indent="-127000" algn="l" rtl="0">
              <a:lnSpc>
                <a:spcPct val="107000"/>
              </a:lnSpc>
              <a:spcBef>
                <a:spcPts val="0"/>
              </a:spcBef>
              <a:spcAft>
                <a:spcPts val="0"/>
              </a:spcAft>
              <a:buClr>
                <a:schemeClr val="dk1"/>
              </a:buClr>
              <a:buSzPts val="800"/>
              <a:buFont typeface="Arial"/>
              <a:buChar char="•"/>
            </a:pPr>
            <a:r>
              <a:rPr lang="en" sz="800" dirty="0">
                <a:solidFill>
                  <a:schemeClr val="dk1"/>
                </a:solidFill>
                <a:latin typeface="Calibri"/>
                <a:ea typeface="Calibri"/>
                <a:cs typeface="Calibri"/>
                <a:sym typeface="Calibri"/>
              </a:rPr>
              <a:t>The RSSI value represents the Bluetooth signal strength between two devices. </a:t>
            </a:r>
            <a:r>
              <a:rPr lang="en-GB" sz="800" dirty="0">
                <a:solidFill>
                  <a:schemeClr val="dk1"/>
                </a:solidFill>
                <a:latin typeface="Calibri"/>
                <a:ea typeface="Calibri"/>
                <a:cs typeface="Calibri"/>
                <a:sym typeface="Calibri"/>
              </a:rPr>
              <a:t>A </a:t>
            </a:r>
            <a:r>
              <a:rPr lang="en" sz="800" dirty="0">
                <a:solidFill>
                  <a:schemeClr val="dk1"/>
                </a:solidFill>
                <a:latin typeface="Calibri"/>
                <a:ea typeface="Calibri"/>
                <a:cs typeface="Calibri"/>
                <a:sym typeface="Calibri"/>
              </a:rPr>
              <a:t>strong </a:t>
            </a:r>
            <a:r>
              <a:rPr lang="en" sz="800" dirty="0">
                <a:solidFill>
                  <a:schemeClr val="dk1"/>
                </a:solidFill>
                <a:latin typeface="Calibri"/>
                <a:cs typeface="Calibri"/>
                <a:sym typeface="Calibri"/>
              </a:rPr>
              <a:t>signal shows </a:t>
            </a:r>
            <a:r>
              <a:rPr lang="en" sz="800" dirty="0">
                <a:solidFill>
                  <a:schemeClr val="dk1"/>
                </a:solidFill>
                <a:latin typeface="Calibri"/>
                <a:ea typeface="Calibri"/>
                <a:cs typeface="Calibri"/>
                <a:sym typeface="Calibri"/>
              </a:rPr>
              <a:t>close proximity. </a:t>
            </a:r>
            <a:endParaRPr sz="1100" dirty="0"/>
          </a:p>
          <a:p>
            <a:pPr marL="127000" marR="0" lvl="0" indent="-127000" algn="l" rtl="0">
              <a:lnSpc>
                <a:spcPct val="107000"/>
              </a:lnSpc>
              <a:spcBef>
                <a:spcPts val="600"/>
              </a:spcBef>
              <a:spcAft>
                <a:spcPts val="0"/>
              </a:spcAft>
              <a:buClr>
                <a:schemeClr val="dk1"/>
              </a:buClr>
              <a:buSzPts val="800"/>
              <a:buFont typeface="Arial"/>
              <a:buChar char="•"/>
            </a:pPr>
            <a:r>
              <a:rPr lang="en" sz="800" dirty="0">
                <a:solidFill>
                  <a:schemeClr val="dk1"/>
                </a:solidFill>
                <a:latin typeface="Calibri"/>
                <a:ea typeface="Calibri"/>
                <a:cs typeface="Calibri"/>
                <a:sym typeface="Calibri"/>
              </a:rPr>
              <a:t>The mathematical relationship between RSSI and distance ‘d’ between the two Bluetooth devices is: </a:t>
            </a:r>
            <a:r>
              <a:rPr lang="en" sz="800" dirty="0">
                <a:solidFill>
                  <a:srgbClr val="FF0000"/>
                </a:solidFill>
                <a:latin typeface="Calibri"/>
                <a:ea typeface="Calibri"/>
                <a:cs typeface="Calibri"/>
                <a:sym typeface="Calibri"/>
              </a:rPr>
              <a:t>“RSSI = -(10*n) * log</a:t>
            </a:r>
            <a:r>
              <a:rPr lang="en" sz="800" baseline="-25000" dirty="0">
                <a:solidFill>
                  <a:srgbClr val="FF0000"/>
                </a:solidFill>
                <a:latin typeface="Calibri"/>
                <a:ea typeface="Calibri"/>
                <a:cs typeface="Calibri"/>
                <a:sym typeface="Calibri"/>
              </a:rPr>
              <a:t>10</a:t>
            </a:r>
            <a:r>
              <a:rPr lang="en" sz="800" dirty="0">
                <a:solidFill>
                  <a:srgbClr val="FF0000"/>
                </a:solidFill>
                <a:latin typeface="Calibri"/>
                <a:ea typeface="Calibri"/>
                <a:cs typeface="Calibri"/>
                <a:sym typeface="Calibri"/>
              </a:rPr>
              <a:t>(d) – A” </a:t>
            </a:r>
            <a:br>
              <a:rPr lang="en" sz="800" dirty="0">
                <a:solidFill>
                  <a:srgbClr val="FF0000"/>
                </a:solidFill>
                <a:latin typeface="Calibri"/>
                <a:ea typeface="Calibri"/>
                <a:cs typeface="Calibri"/>
                <a:sym typeface="Calibri"/>
              </a:rPr>
            </a:br>
            <a:r>
              <a:rPr lang="en" sz="800" dirty="0">
                <a:solidFill>
                  <a:schemeClr val="dk1"/>
                </a:solidFill>
                <a:latin typeface="Calibri"/>
                <a:ea typeface="Calibri"/>
                <a:cs typeface="Calibri"/>
                <a:sym typeface="Calibri"/>
              </a:rPr>
              <a:t>In this equation: ‘n’ is the signal propagation constant, ‘A’ is a reference received signal strength in dBm, ‘d’ is the distance between two Bluetooth devices and RSSI is the received signal strength indicator in dBm.</a:t>
            </a:r>
            <a:endParaRPr sz="800" dirty="0">
              <a:solidFill>
                <a:schemeClr val="dk1"/>
              </a:solidFill>
              <a:latin typeface="Calibri"/>
              <a:ea typeface="Calibri"/>
              <a:cs typeface="Calibri"/>
              <a:sym typeface="Calibri"/>
            </a:endParaRPr>
          </a:p>
          <a:p>
            <a:pPr marL="127000" marR="0" lvl="0" indent="-127000" algn="just" rtl="0">
              <a:lnSpc>
                <a:spcPct val="107000"/>
              </a:lnSpc>
              <a:spcBef>
                <a:spcPts val="600"/>
              </a:spcBef>
              <a:spcAft>
                <a:spcPts val="0"/>
              </a:spcAft>
              <a:buClr>
                <a:schemeClr val="dk1"/>
              </a:buClr>
              <a:buSzPts val="800"/>
              <a:buFont typeface="Arial"/>
              <a:buChar char="•"/>
            </a:pPr>
            <a:r>
              <a:rPr lang="en" sz="800" dirty="0">
                <a:solidFill>
                  <a:schemeClr val="dk1"/>
                </a:solidFill>
                <a:latin typeface="Calibri"/>
                <a:cs typeface="Calibri"/>
                <a:sym typeface="Calibri"/>
              </a:rPr>
              <a:t>The challenge is that, in the above equation, there are three unknowns and we only know one value.</a:t>
            </a:r>
            <a:endParaRPr sz="800" dirty="0">
              <a:solidFill>
                <a:schemeClr val="dk1"/>
              </a:solidFill>
              <a:latin typeface="Calibri"/>
              <a:cs typeface="Calibri"/>
            </a:endParaRPr>
          </a:p>
          <a:p>
            <a:pPr marL="127000" marR="0" lvl="0" indent="-127000" algn="just" rtl="0">
              <a:lnSpc>
                <a:spcPct val="107000"/>
              </a:lnSpc>
              <a:spcBef>
                <a:spcPts val="600"/>
              </a:spcBef>
              <a:spcAft>
                <a:spcPts val="0"/>
              </a:spcAft>
              <a:buClr>
                <a:schemeClr val="dk1"/>
              </a:buClr>
              <a:buSzPts val="800"/>
              <a:buFont typeface="Arial"/>
              <a:buChar char="•"/>
            </a:pPr>
            <a:r>
              <a:rPr lang="en" sz="800" dirty="0">
                <a:solidFill>
                  <a:schemeClr val="dk1"/>
                </a:solidFill>
                <a:latin typeface="Calibri"/>
                <a:cs typeface="Calibri"/>
                <a:sym typeface="Calibri"/>
              </a:rPr>
              <a:t>Another big challenge is that RSSI is </a:t>
            </a:r>
            <a:r>
              <a:rPr lang="en" sz="800" b="1" dirty="0">
                <a:solidFill>
                  <a:schemeClr val="dk1"/>
                </a:solidFill>
                <a:latin typeface="Calibri"/>
                <a:cs typeface="Calibri"/>
                <a:sym typeface="Calibri"/>
              </a:rPr>
              <a:t>highly </a:t>
            </a:r>
            <a:r>
              <a:rPr lang="en" sz="800" b="1">
                <a:solidFill>
                  <a:schemeClr val="dk1"/>
                </a:solidFill>
                <a:latin typeface="Calibri"/>
                <a:cs typeface="Calibri"/>
                <a:sym typeface="Calibri"/>
              </a:rPr>
              <a:t>unreliable [1][2] </a:t>
            </a:r>
            <a:r>
              <a:rPr lang="en" sz="800">
                <a:solidFill>
                  <a:schemeClr val="dk1"/>
                </a:solidFill>
                <a:latin typeface="Calibri"/>
                <a:cs typeface="Calibri"/>
                <a:sym typeface="Calibri"/>
              </a:rPr>
              <a:t>in </a:t>
            </a:r>
            <a:r>
              <a:rPr lang="en" sz="800" dirty="0">
                <a:solidFill>
                  <a:schemeClr val="dk1"/>
                </a:solidFill>
                <a:latin typeface="Calibri"/>
                <a:cs typeface="Calibri"/>
                <a:sym typeface="Calibri"/>
              </a:rPr>
              <a:t>accurately measuring the distance between two people/devices resulting in </a:t>
            </a:r>
            <a:r>
              <a:rPr lang="en-GB" sz="800" dirty="0">
                <a:solidFill>
                  <a:schemeClr val="dk1"/>
                </a:solidFill>
                <a:latin typeface="Calibri"/>
                <a:cs typeface="Calibri"/>
                <a:sym typeface="Calibri"/>
              </a:rPr>
              <a:t>the </a:t>
            </a:r>
            <a:r>
              <a:rPr lang="en" sz="800" dirty="0">
                <a:solidFill>
                  <a:schemeClr val="dk1"/>
                </a:solidFill>
                <a:latin typeface="Calibri"/>
                <a:cs typeface="Calibri"/>
                <a:sym typeface="Calibri"/>
              </a:rPr>
              <a:t>risk of false proximity alerts. It is </a:t>
            </a:r>
            <a:r>
              <a:rPr lang="en" sz="800" b="1" dirty="0">
                <a:solidFill>
                  <a:schemeClr val="dk1"/>
                </a:solidFill>
                <a:latin typeface="Calibri"/>
                <a:cs typeface="Calibri"/>
                <a:sym typeface="Calibri"/>
              </a:rPr>
              <a:t>device-dependent </a:t>
            </a:r>
            <a:r>
              <a:rPr lang="en" sz="800" dirty="0">
                <a:solidFill>
                  <a:schemeClr val="dk1"/>
                </a:solidFill>
                <a:latin typeface="Calibri"/>
                <a:cs typeface="Calibri"/>
                <a:sym typeface="Calibri"/>
              </a:rPr>
              <a:t>(Android &amp; Apple phones give different measurements for the same distance). </a:t>
            </a:r>
            <a:r>
              <a:rPr lang="en" sz="800" b="1" dirty="0">
                <a:solidFill>
                  <a:schemeClr val="dk1"/>
                </a:solidFill>
                <a:latin typeface="Calibri"/>
                <a:cs typeface="Calibri"/>
                <a:sym typeface="Calibri"/>
              </a:rPr>
              <a:t>Th</a:t>
            </a:r>
            <a:r>
              <a:rPr lang="en-US" sz="800" b="1" dirty="0">
                <a:solidFill>
                  <a:schemeClr val="dk1"/>
                </a:solidFill>
                <a:latin typeface="Calibri"/>
                <a:cs typeface="Calibri"/>
                <a:sym typeface="Calibri"/>
              </a:rPr>
              <a:t>e</a:t>
            </a:r>
            <a:r>
              <a:rPr lang="en" sz="800" b="1" dirty="0">
                <a:solidFill>
                  <a:schemeClr val="dk1"/>
                </a:solidFill>
                <a:latin typeface="Calibri"/>
                <a:cs typeface="Calibri"/>
                <a:sym typeface="Calibri"/>
              </a:rPr>
              <a:t> way the phone is held, the amount of open space around, the presence of walls/blockages between people, signal</a:t>
            </a:r>
            <a:r>
              <a:rPr lang="en-GB" sz="800" b="1" dirty="0">
                <a:solidFill>
                  <a:schemeClr val="dk1"/>
                </a:solidFill>
                <a:latin typeface="Calibri"/>
                <a:cs typeface="Calibri"/>
                <a:sym typeface="Calibri"/>
              </a:rPr>
              <a:t>s</a:t>
            </a:r>
            <a:r>
              <a:rPr lang="en" sz="800" b="1" dirty="0">
                <a:solidFill>
                  <a:schemeClr val="dk1"/>
                </a:solidFill>
                <a:latin typeface="Calibri"/>
                <a:cs typeface="Calibri"/>
                <a:sym typeface="Calibri"/>
              </a:rPr>
              <a:t> going through the body,  etc. are all disregarded.</a:t>
            </a:r>
            <a:endParaRPr sz="800" b="1" dirty="0">
              <a:solidFill>
                <a:schemeClr val="dk1"/>
              </a:solidFill>
              <a:latin typeface="Calibri"/>
              <a:cs typeface="Calibri"/>
              <a:sym typeface="Calibri"/>
            </a:endParaRPr>
          </a:p>
          <a:p>
            <a:pPr marL="127000" marR="0" lvl="0" indent="-127000" algn="just" rtl="0">
              <a:lnSpc>
                <a:spcPct val="107000"/>
              </a:lnSpc>
              <a:spcBef>
                <a:spcPts val="600"/>
              </a:spcBef>
              <a:spcAft>
                <a:spcPts val="0"/>
              </a:spcAft>
              <a:buClr>
                <a:schemeClr val="dk1"/>
              </a:buClr>
              <a:buSzPts val="800"/>
              <a:buFont typeface="Arial"/>
              <a:buChar char="•"/>
            </a:pPr>
            <a:r>
              <a:rPr lang="en" sz="800" dirty="0">
                <a:solidFill>
                  <a:schemeClr val="dk1"/>
                </a:solidFill>
                <a:latin typeface="Calibri"/>
                <a:cs typeface="Calibri"/>
                <a:sym typeface="Calibri"/>
              </a:rPr>
              <a:t>Addressing these challenges requires more data. </a:t>
            </a:r>
            <a:r>
              <a:rPr lang="en" sz="800" dirty="0">
                <a:solidFill>
                  <a:schemeClr val="dk1"/>
                </a:solidFill>
                <a:latin typeface="Calibri"/>
                <a:ea typeface="Calibri"/>
                <a:cs typeface="Calibri"/>
                <a:sym typeface="Calibri"/>
              </a:rPr>
              <a:t>In this paper, as a first step, we are proposing an </a:t>
            </a:r>
            <a:r>
              <a:rPr lang="en" sz="800" b="1" dirty="0">
                <a:solidFill>
                  <a:schemeClr val="dk1"/>
                </a:solidFill>
                <a:latin typeface="Calibri"/>
                <a:ea typeface="Calibri"/>
                <a:cs typeface="Calibri"/>
                <a:sym typeface="Calibri"/>
              </a:rPr>
              <a:t>analytical solution </a:t>
            </a:r>
            <a:r>
              <a:rPr lang="en" sz="800" dirty="0">
                <a:solidFill>
                  <a:schemeClr val="dk1"/>
                </a:solidFill>
                <a:latin typeface="Calibri"/>
                <a:ea typeface="Calibri"/>
                <a:cs typeface="Calibri"/>
                <a:sym typeface="Calibri"/>
              </a:rPr>
              <a:t>addressing the </a:t>
            </a:r>
            <a:r>
              <a:rPr lang="en" sz="800" b="1" dirty="0">
                <a:solidFill>
                  <a:schemeClr val="dk1"/>
                </a:solidFill>
                <a:latin typeface="Calibri"/>
                <a:ea typeface="Calibri"/>
                <a:cs typeface="Calibri"/>
                <a:sym typeface="Calibri"/>
              </a:rPr>
              <a:t>device/manufacturer dependency </a:t>
            </a:r>
            <a:r>
              <a:rPr lang="en" sz="800" dirty="0">
                <a:solidFill>
                  <a:schemeClr val="dk1"/>
                </a:solidFill>
                <a:latin typeface="Calibri"/>
                <a:ea typeface="Calibri"/>
                <a:cs typeface="Calibri"/>
                <a:sym typeface="Calibri"/>
              </a:rPr>
              <a:t>issues. In the future, we would like to extend this concept by leveraging </a:t>
            </a:r>
            <a:r>
              <a:rPr lang="en" sz="800" b="1" dirty="0">
                <a:solidFill>
                  <a:schemeClr val="dk1"/>
                </a:solidFill>
                <a:latin typeface="Calibri"/>
                <a:ea typeface="Calibri"/>
                <a:cs typeface="Calibri"/>
                <a:sym typeface="Calibri"/>
              </a:rPr>
              <a:t>other mobile sensors</a:t>
            </a:r>
            <a:r>
              <a:rPr lang="en" sz="800" dirty="0">
                <a:solidFill>
                  <a:schemeClr val="dk1"/>
                </a:solidFill>
                <a:latin typeface="Calibri"/>
                <a:ea typeface="Calibri"/>
                <a:cs typeface="Calibri"/>
                <a:sym typeface="Calibri"/>
              </a:rPr>
              <a:t>’ (</a:t>
            </a:r>
            <a:r>
              <a:rPr lang="en-GB" sz="800" dirty="0">
                <a:solidFill>
                  <a:schemeClr val="dk1"/>
                </a:solidFill>
                <a:latin typeface="Calibri"/>
                <a:ea typeface="Calibri"/>
                <a:cs typeface="Calibri"/>
                <a:sym typeface="Calibri"/>
              </a:rPr>
              <a:t>compass, gyroscope, accelerometer)</a:t>
            </a:r>
            <a:r>
              <a:rPr lang="en" sz="800" dirty="0">
                <a:solidFill>
                  <a:schemeClr val="dk1"/>
                </a:solidFill>
                <a:latin typeface="Calibri"/>
                <a:ea typeface="Calibri"/>
                <a:cs typeface="Calibri"/>
                <a:sym typeface="Calibri"/>
              </a:rPr>
              <a:t> data to further improve proximity calculations. </a:t>
            </a:r>
            <a:endParaRPr sz="1100" dirty="0"/>
          </a:p>
          <a:p>
            <a:pPr marL="127000" marR="0" lvl="0" indent="-127000" algn="just" rtl="0">
              <a:lnSpc>
                <a:spcPct val="107000"/>
              </a:lnSpc>
              <a:spcBef>
                <a:spcPts val="600"/>
              </a:spcBef>
              <a:spcAft>
                <a:spcPts val="0"/>
              </a:spcAft>
              <a:buClr>
                <a:schemeClr val="dk1"/>
              </a:buClr>
              <a:buSzPts val="800"/>
              <a:buFont typeface="Arial"/>
              <a:buChar char="•"/>
            </a:pPr>
            <a:r>
              <a:rPr lang="en" sz="800" dirty="0">
                <a:solidFill>
                  <a:schemeClr val="dk1"/>
                </a:solidFill>
                <a:latin typeface="Calibri"/>
                <a:ea typeface="Calibri"/>
                <a:cs typeface="Calibri"/>
                <a:sym typeface="Calibri"/>
              </a:rPr>
              <a:t>To </a:t>
            </a:r>
            <a:r>
              <a:rPr lang="en" sz="800" b="1" dirty="0">
                <a:solidFill>
                  <a:schemeClr val="dk1"/>
                </a:solidFill>
                <a:latin typeface="Calibri"/>
                <a:ea typeface="Calibri"/>
                <a:cs typeface="Calibri"/>
                <a:sym typeface="Calibri"/>
              </a:rPr>
              <a:t>solve the above conundrum </a:t>
            </a:r>
            <a:r>
              <a:rPr lang="en" sz="800" b="1" dirty="0">
                <a:solidFill>
                  <a:schemeClr val="dk1"/>
                </a:solidFill>
                <a:latin typeface="Calibri"/>
                <a:cs typeface="Calibri"/>
                <a:sym typeface="Calibri"/>
              </a:rPr>
              <a:t>of an equation with multiple </a:t>
            </a:r>
            <a:r>
              <a:rPr lang="en" sz="800" b="1" dirty="0">
                <a:solidFill>
                  <a:schemeClr val="dk1"/>
                </a:solidFill>
                <a:latin typeface="Calibri"/>
                <a:ea typeface="Calibri"/>
                <a:cs typeface="Calibri"/>
                <a:sym typeface="Calibri"/>
              </a:rPr>
              <a:t>unknowns</a:t>
            </a:r>
            <a:r>
              <a:rPr lang="en" sz="800" dirty="0">
                <a:solidFill>
                  <a:schemeClr val="dk1"/>
                </a:solidFill>
                <a:latin typeface="Calibri"/>
                <a:ea typeface="Calibri"/>
                <a:cs typeface="Calibri"/>
                <a:sym typeface="Calibri"/>
              </a:rPr>
              <a:t>, we decided to apply </a:t>
            </a:r>
            <a:r>
              <a:rPr lang="en" sz="800" b="1" dirty="0">
                <a:solidFill>
                  <a:schemeClr val="dk1"/>
                </a:solidFill>
                <a:latin typeface="Calibri"/>
                <a:ea typeface="Calibri"/>
                <a:cs typeface="Calibri"/>
                <a:sym typeface="Calibri"/>
              </a:rPr>
              <a:t>functional mathematics</a:t>
            </a:r>
            <a:r>
              <a:rPr lang="en" sz="800" dirty="0">
                <a:solidFill>
                  <a:schemeClr val="dk1"/>
                </a:solidFill>
                <a:latin typeface="Calibri"/>
                <a:ea typeface="Calibri"/>
                <a:cs typeface="Calibri"/>
                <a:sym typeface="Calibri"/>
              </a:rPr>
              <a:t> assuming </a:t>
            </a:r>
            <a:r>
              <a:rPr lang="en-GB" sz="800" dirty="0">
                <a:solidFill>
                  <a:schemeClr val="dk1"/>
                </a:solidFill>
                <a:latin typeface="Calibri"/>
                <a:ea typeface="Calibri"/>
                <a:cs typeface="Calibri"/>
                <a:sym typeface="Calibri"/>
              </a:rPr>
              <a:t>that </a:t>
            </a:r>
            <a:r>
              <a:rPr lang="en" sz="800" dirty="0">
                <a:solidFill>
                  <a:schemeClr val="dk1"/>
                </a:solidFill>
                <a:latin typeface="Calibri"/>
                <a:ea typeface="Calibri"/>
                <a:cs typeface="Calibri"/>
                <a:sym typeface="Calibri"/>
              </a:rPr>
              <a:t>there </a:t>
            </a:r>
            <a:r>
              <a:rPr lang="en-GB" sz="800" dirty="0">
                <a:solidFill>
                  <a:schemeClr val="dk1"/>
                </a:solidFill>
                <a:latin typeface="Calibri"/>
                <a:ea typeface="Calibri"/>
                <a:cs typeface="Calibri"/>
                <a:sym typeface="Calibri"/>
              </a:rPr>
              <a:t>is a </a:t>
            </a:r>
            <a:r>
              <a:rPr lang="en" sz="800" dirty="0">
                <a:solidFill>
                  <a:schemeClr val="dk1"/>
                </a:solidFill>
                <a:latin typeface="Calibri"/>
                <a:ea typeface="Calibri"/>
                <a:cs typeface="Calibri"/>
                <a:sym typeface="Calibri"/>
              </a:rPr>
              <a:t>relationship </a:t>
            </a:r>
            <a:r>
              <a:rPr lang="en-GB" sz="800" dirty="0">
                <a:solidFill>
                  <a:schemeClr val="dk1"/>
                </a:solidFill>
                <a:latin typeface="Calibri"/>
                <a:ea typeface="Calibri"/>
                <a:cs typeface="Calibri"/>
                <a:sym typeface="Calibri"/>
              </a:rPr>
              <a:t>exists </a:t>
            </a:r>
            <a:r>
              <a:rPr lang="en" sz="800" dirty="0">
                <a:solidFill>
                  <a:schemeClr val="dk1"/>
                </a:solidFill>
                <a:latin typeface="Calibri"/>
                <a:ea typeface="Calibri"/>
                <a:cs typeface="Calibri"/>
                <a:sym typeface="Calibri"/>
              </a:rPr>
              <a:t>between RSSI and d, which can be expressed as follows: </a:t>
            </a:r>
            <a:r>
              <a:rPr lang="en" sz="800" dirty="0">
                <a:solidFill>
                  <a:srgbClr val="FF0000"/>
                </a:solidFill>
                <a:latin typeface="Calibri"/>
                <a:ea typeface="Calibri"/>
                <a:cs typeface="Calibri"/>
                <a:sym typeface="Calibri"/>
              </a:rPr>
              <a:t>d =&gt; f(RSSI)</a:t>
            </a:r>
            <a:endParaRPr sz="1100" dirty="0"/>
          </a:p>
          <a:p>
            <a:pPr marL="127000" marR="0" lvl="0" indent="-127000" algn="just" rtl="0">
              <a:lnSpc>
                <a:spcPct val="107000"/>
              </a:lnSpc>
              <a:spcBef>
                <a:spcPts val="600"/>
              </a:spcBef>
              <a:spcAft>
                <a:spcPts val="0"/>
              </a:spcAft>
              <a:buClr>
                <a:schemeClr val="dk1"/>
              </a:buClr>
              <a:buSzPts val="800"/>
              <a:buFont typeface="Arial"/>
              <a:buChar char="•"/>
            </a:pPr>
            <a:r>
              <a:rPr lang="en" sz="800" dirty="0">
                <a:solidFill>
                  <a:schemeClr val="dk1"/>
                </a:solidFill>
                <a:latin typeface="Calibri"/>
                <a:ea typeface="Calibri"/>
                <a:cs typeface="Calibri"/>
                <a:sym typeface="Calibri"/>
              </a:rPr>
              <a:t>The function “f” is modeled through by taking a series of RSSI signal values </a:t>
            </a:r>
            <a:r>
              <a:rPr lang="en" sz="800" b="1" u="sng" dirty="0">
                <a:solidFill>
                  <a:schemeClr val="dk1"/>
                </a:solidFill>
                <a:latin typeface="Calibri"/>
                <a:ea typeface="Calibri"/>
                <a:cs typeface="Calibri"/>
                <a:sym typeface="Calibri"/>
              </a:rPr>
              <a:t>(1000+)</a:t>
            </a:r>
            <a:r>
              <a:rPr lang="en" sz="800" dirty="0">
                <a:solidFill>
                  <a:schemeClr val="dk1"/>
                </a:solidFill>
                <a:latin typeface="Calibri"/>
                <a:ea typeface="Calibri"/>
                <a:cs typeface="Calibri"/>
                <a:sym typeface="Calibri"/>
              </a:rPr>
              <a:t> for various distances from 10cm to 30m using the </a:t>
            </a:r>
            <a:r>
              <a:rPr lang="en" sz="800" b="1" dirty="0">
                <a:solidFill>
                  <a:schemeClr val="dk1"/>
                </a:solidFill>
                <a:latin typeface="Calibri"/>
                <a:ea typeface="Calibri"/>
                <a:cs typeface="Calibri"/>
                <a:sym typeface="Calibri"/>
              </a:rPr>
              <a:t>heterogeneous Bluetooth devices (</a:t>
            </a:r>
            <a:r>
              <a:rPr lang="en-GB" sz="800" b="1" dirty="0">
                <a:solidFill>
                  <a:schemeClr val="dk1"/>
                </a:solidFill>
                <a:latin typeface="Calibri"/>
                <a:ea typeface="Calibri"/>
                <a:cs typeface="Calibri"/>
                <a:sym typeface="Calibri"/>
              </a:rPr>
              <a:t>listed in the table on the left below)</a:t>
            </a:r>
            <a:r>
              <a:rPr lang="en" sz="800" dirty="0">
                <a:solidFill>
                  <a:schemeClr val="dk1"/>
                </a:solidFill>
                <a:latin typeface="Calibri"/>
                <a:ea typeface="Calibri"/>
                <a:cs typeface="Calibri"/>
                <a:sym typeface="Calibri"/>
              </a:rPr>
              <a:t>. </a:t>
            </a:r>
            <a:endParaRPr sz="1100" dirty="0"/>
          </a:p>
          <a:p>
            <a:pPr marL="127000" marR="0" lvl="0" indent="-127000" algn="just" rtl="0">
              <a:lnSpc>
                <a:spcPct val="107000"/>
              </a:lnSpc>
              <a:spcBef>
                <a:spcPts val="600"/>
              </a:spcBef>
              <a:spcAft>
                <a:spcPts val="0"/>
              </a:spcAft>
              <a:buClr>
                <a:schemeClr val="dk1"/>
              </a:buClr>
              <a:buSzPts val="800"/>
              <a:buFont typeface="Arial"/>
              <a:buChar char="•"/>
            </a:pPr>
            <a:r>
              <a:rPr lang="en" sz="800" dirty="0">
                <a:solidFill>
                  <a:schemeClr val="dk1"/>
                </a:solidFill>
                <a:latin typeface="Calibri"/>
                <a:ea typeface="Calibri"/>
                <a:cs typeface="Calibri"/>
                <a:sym typeface="Calibri"/>
              </a:rPr>
              <a:t>Once we have series of measurement values for RSSI &amp; ‘d’ for various distances (10cm to 30m), we </a:t>
            </a:r>
            <a:r>
              <a:rPr lang="en-GB" sz="800" dirty="0">
                <a:solidFill>
                  <a:schemeClr val="dk1"/>
                </a:solidFill>
                <a:latin typeface="Calibri"/>
                <a:ea typeface="Calibri"/>
                <a:cs typeface="Calibri"/>
                <a:sym typeface="Calibri"/>
              </a:rPr>
              <a:t>looked into various </a:t>
            </a:r>
            <a:r>
              <a:rPr lang="en-GB" sz="800" b="1" dirty="0">
                <a:solidFill>
                  <a:schemeClr val="dk1"/>
                </a:solidFill>
                <a:latin typeface="Calibri"/>
                <a:ea typeface="Calibri"/>
                <a:cs typeface="Calibri"/>
                <a:sym typeface="Calibri"/>
              </a:rPr>
              <a:t>regression models</a:t>
            </a:r>
            <a:r>
              <a:rPr lang="en-GB" sz="800" dirty="0">
                <a:solidFill>
                  <a:schemeClr val="dk1"/>
                </a:solidFill>
                <a:latin typeface="Calibri"/>
                <a:ea typeface="Calibri"/>
                <a:cs typeface="Calibri"/>
                <a:sym typeface="Calibri"/>
              </a:rPr>
              <a:t> and finally decided to use a P</a:t>
            </a:r>
            <a:r>
              <a:rPr lang="en" sz="800" dirty="0">
                <a:solidFill>
                  <a:schemeClr val="dk1"/>
                </a:solidFill>
                <a:latin typeface="Calibri"/>
                <a:ea typeface="Calibri"/>
                <a:cs typeface="Calibri"/>
                <a:sym typeface="Calibri"/>
              </a:rPr>
              <a:t>olynomial </a:t>
            </a:r>
            <a:r>
              <a:rPr lang="en-GB" sz="800" dirty="0">
                <a:solidFill>
                  <a:schemeClr val="dk1"/>
                </a:solidFill>
                <a:latin typeface="Calibri"/>
                <a:ea typeface="Calibri"/>
                <a:cs typeface="Calibri"/>
                <a:sym typeface="Calibri"/>
              </a:rPr>
              <a:t>regression model to</a:t>
            </a:r>
            <a:r>
              <a:rPr lang="en" sz="800" dirty="0">
                <a:solidFill>
                  <a:schemeClr val="dk1"/>
                </a:solidFill>
                <a:latin typeface="Calibri"/>
                <a:ea typeface="Calibri"/>
                <a:cs typeface="Calibri"/>
                <a:sym typeface="Calibri"/>
              </a:rPr>
              <a:t> map the values from RSSI domain to distance domain. </a:t>
            </a:r>
            <a:endParaRPr sz="1100" dirty="0"/>
          </a:p>
        </p:txBody>
      </p:sp>
      <p:graphicFrame>
        <p:nvGraphicFramePr>
          <p:cNvPr id="209" name="Google Shape;209;p31"/>
          <p:cNvGraphicFramePr/>
          <p:nvPr/>
        </p:nvGraphicFramePr>
        <p:xfrm>
          <a:off x="2839393" y="3737671"/>
          <a:ext cx="2824975" cy="1376325"/>
        </p:xfrm>
        <a:graphic>
          <a:graphicData uri="http://schemas.openxmlformats.org/drawingml/2006/table">
            <a:tbl>
              <a:tblPr firstRow="1" firstCol="1" bandRow="1">
                <a:noFill/>
                <a:tableStyleId>{971CAE1D-2056-495D-8C85-B687948D0F69}</a:tableStyleId>
              </a:tblPr>
              <a:tblGrid>
                <a:gridCol w="1573375">
                  <a:extLst>
                    <a:ext uri="{9D8B030D-6E8A-4147-A177-3AD203B41FA5}">
                      <a16:colId xmlns:a16="http://schemas.microsoft.com/office/drawing/2014/main" val="20000"/>
                    </a:ext>
                  </a:extLst>
                </a:gridCol>
                <a:gridCol w="1251600">
                  <a:extLst>
                    <a:ext uri="{9D8B030D-6E8A-4147-A177-3AD203B41FA5}">
                      <a16:colId xmlns:a16="http://schemas.microsoft.com/office/drawing/2014/main" val="20001"/>
                    </a:ext>
                  </a:extLst>
                </a:gridCol>
              </a:tblGrid>
              <a:tr h="305850">
                <a:tc>
                  <a:txBody>
                    <a:bodyPr/>
                    <a:lstStyle/>
                    <a:p>
                      <a:pPr marL="0" marR="0" lvl="0" indent="0" algn="ctr" rtl="0">
                        <a:lnSpc>
                          <a:spcPct val="107000"/>
                        </a:lnSpc>
                        <a:spcBef>
                          <a:spcPts val="0"/>
                        </a:spcBef>
                        <a:spcAft>
                          <a:spcPts val="0"/>
                        </a:spcAft>
                        <a:buNone/>
                      </a:pPr>
                      <a:r>
                        <a:rPr lang="en" sz="800"/>
                        <a:t>Model</a:t>
                      </a:r>
                      <a:endParaRPr sz="800" dirty="0">
                        <a:latin typeface="Calibri"/>
                        <a:ea typeface="Calibri"/>
                        <a:cs typeface="Calibri"/>
                        <a:sym typeface="Calibri"/>
                      </a:endParaRPr>
                    </a:p>
                  </a:txBody>
                  <a:tcPr marL="51425" marR="51425" marT="0" marB="0"/>
                </a:tc>
                <a:tc>
                  <a:txBody>
                    <a:bodyPr/>
                    <a:lstStyle/>
                    <a:p>
                      <a:pPr marL="0" marR="0" lvl="0" indent="0" algn="ctr" rtl="0">
                        <a:lnSpc>
                          <a:spcPct val="107000"/>
                        </a:lnSpc>
                        <a:spcBef>
                          <a:spcPts val="0"/>
                        </a:spcBef>
                        <a:spcAft>
                          <a:spcPts val="0"/>
                        </a:spcAft>
                        <a:buNone/>
                      </a:pPr>
                      <a:r>
                        <a:rPr lang="en" sz="800"/>
                        <a:t>Mean </a:t>
                      </a:r>
                      <a:endParaRPr sz="1100" dirty="0"/>
                    </a:p>
                    <a:p>
                      <a:pPr marL="0" marR="0" lvl="0" indent="0" algn="ctr" rtl="0">
                        <a:lnSpc>
                          <a:spcPct val="107000"/>
                        </a:lnSpc>
                        <a:spcBef>
                          <a:spcPts val="0"/>
                        </a:spcBef>
                        <a:spcAft>
                          <a:spcPts val="0"/>
                        </a:spcAft>
                        <a:buNone/>
                      </a:pPr>
                      <a:r>
                        <a:rPr lang="en" sz="800"/>
                        <a:t>Square Error (MSE)</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0"/>
                  </a:ext>
                </a:extLst>
              </a:tr>
              <a:tr h="152925">
                <a:tc>
                  <a:txBody>
                    <a:bodyPr/>
                    <a:lstStyle/>
                    <a:p>
                      <a:pPr marL="0" marR="0" lvl="0" indent="0" algn="l" rtl="0">
                        <a:lnSpc>
                          <a:spcPct val="107000"/>
                        </a:lnSpc>
                        <a:spcBef>
                          <a:spcPts val="0"/>
                        </a:spcBef>
                        <a:spcAft>
                          <a:spcPts val="0"/>
                        </a:spcAft>
                        <a:buNone/>
                      </a:pPr>
                      <a:r>
                        <a:rPr lang="en" sz="800"/>
                        <a:t>Linear Regression</a:t>
                      </a:r>
                      <a:endParaRPr sz="800" dirty="0">
                        <a:latin typeface="Calibri"/>
                        <a:ea typeface="Calibri"/>
                        <a:cs typeface="Calibri"/>
                        <a:sym typeface="Calibri"/>
                      </a:endParaRPr>
                    </a:p>
                  </a:txBody>
                  <a:tcPr marL="51425" marR="51425" marT="0" marB="0"/>
                </a:tc>
                <a:tc>
                  <a:txBody>
                    <a:bodyPr/>
                    <a:lstStyle/>
                    <a:p>
                      <a:pPr marL="0" marR="0" lvl="0" indent="0" algn="l" rtl="0">
                        <a:lnSpc>
                          <a:spcPct val="107000"/>
                        </a:lnSpc>
                        <a:spcBef>
                          <a:spcPts val="0"/>
                        </a:spcBef>
                        <a:spcAft>
                          <a:spcPts val="0"/>
                        </a:spcAft>
                        <a:buNone/>
                      </a:pPr>
                      <a:r>
                        <a:rPr lang="en" sz="800"/>
                        <a:t>33.5476</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1"/>
                  </a:ext>
                </a:extLst>
              </a:tr>
              <a:tr h="305850">
                <a:tc>
                  <a:txBody>
                    <a:bodyPr/>
                    <a:lstStyle/>
                    <a:p>
                      <a:pPr marL="0" marR="0" lvl="0" indent="0" algn="l" rtl="0">
                        <a:lnSpc>
                          <a:spcPct val="107000"/>
                        </a:lnSpc>
                        <a:spcBef>
                          <a:spcPts val="0"/>
                        </a:spcBef>
                        <a:spcAft>
                          <a:spcPts val="0"/>
                        </a:spcAft>
                        <a:buNone/>
                      </a:pPr>
                      <a:r>
                        <a:rPr lang="en" sz="800"/>
                        <a:t>Polynomial (Degree 2) Regression</a:t>
                      </a:r>
                      <a:endParaRPr sz="800" dirty="0">
                        <a:latin typeface="Calibri"/>
                        <a:ea typeface="Calibri"/>
                        <a:cs typeface="Calibri"/>
                        <a:sym typeface="Calibri"/>
                      </a:endParaRPr>
                    </a:p>
                  </a:txBody>
                  <a:tcPr marL="51425" marR="51425" marT="0" marB="0"/>
                </a:tc>
                <a:tc>
                  <a:txBody>
                    <a:bodyPr/>
                    <a:lstStyle/>
                    <a:p>
                      <a:pPr marL="0" marR="0" lvl="0" indent="0" algn="l" rtl="0">
                        <a:lnSpc>
                          <a:spcPct val="107000"/>
                        </a:lnSpc>
                        <a:spcBef>
                          <a:spcPts val="0"/>
                        </a:spcBef>
                        <a:spcAft>
                          <a:spcPts val="0"/>
                        </a:spcAft>
                        <a:buNone/>
                      </a:pPr>
                      <a:r>
                        <a:rPr lang="en" sz="800"/>
                        <a:t>12.6430</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2"/>
                  </a:ext>
                </a:extLst>
              </a:tr>
              <a:tr h="305850">
                <a:tc>
                  <a:txBody>
                    <a:bodyPr/>
                    <a:lstStyle/>
                    <a:p>
                      <a:pPr marL="0" marR="0" lvl="0" indent="0" algn="l" rtl="0">
                        <a:lnSpc>
                          <a:spcPct val="107000"/>
                        </a:lnSpc>
                        <a:spcBef>
                          <a:spcPts val="0"/>
                        </a:spcBef>
                        <a:spcAft>
                          <a:spcPts val="0"/>
                        </a:spcAft>
                        <a:buNone/>
                      </a:pPr>
                      <a:r>
                        <a:rPr lang="en" sz="800"/>
                        <a:t>Polynomial (Degree 4) Regression</a:t>
                      </a:r>
                      <a:endParaRPr sz="800" dirty="0">
                        <a:latin typeface="Calibri"/>
                        <a:ea typeface="Calibri"/>
                        <a:cs typeface="Calibri"/>
                        <a:sym typeface="Calibri"/>
                      </a:endParaRPr>
                    </a:p>
                  </a:txBody>
                  <a:tcPr marL="51425" marR="51425" marT="0" marB="0"/>
                </a:tc>
                <a:tc>
                  <a:txBody>
                    <a:bodyPr/>
                    <a:lstStyle/>
                    <a:p>
                      <a:pPr marL="0" marR="0" lvl="0" indent="0" algn="l" rtl="0">
                        <a:lnSpc>
                          <a:spcPct val="107000"/>
                        </a:lnSpc>
                        <a:spcBef>
                          <a:spcPts val="0"/>
                        </a:spcBef>
                        <a:spcAft>
                          <a:spcPts val="0"/>
                        </a:spcAft>
                        <a:buNone/>
                      </a:pPr>
                      <a:r>
                        <a:rPr lang="en" sz="800"/>
                        <a:t>1.7363</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3"/>
                  </a:ext>
                </a:extLst>
              </a:tr>
              <a:tr h="305850">
                <a:tc>
                  <a:txBody>
                    <a:bodyPr/>
                    <a:lstStyle/>
                    <a:p>
                      <a:pPr marL="0" marR="0" lvl="0" indent="0" algn="l" rtl="0">
                        <a:lnSpc>
                          <a:spcPct val="107000"/>
                        </a:lnSpc>
                        <a:spcBef>
                          <a:spcPts val="0"/>
                        </a:spcBef>
                        <a:spcAft>
                          <a:spcPts val="0"/>
                        </a:spcAft>
                        <a:buNone/>
                      </a:pPr>
                      <a:r>
                        <a:rPr lang="en" sz="800"/>
                        <a:t>Generalized Additive Model (GAM of Degree 4+2+1)</a:t>
                      </a:r>
                      <a:endParaRPr sz="800" dirty="0">
                        <a:latin typeface="Calibri"/>
                        <a:ea typeface="Calibri"/>
                        <a:cs typeface="Calibri"/>
                        <a:sym typeface="Calibri"/>
                      </a:endParaRPr>
                    </a:p>
                  </a:txBody>
                  <a:tcPr marL="51425" marR="51425" marT="0" marB="0"/>
                </a:tc>
                <a:tc>
                  <a:txBody>
                    <a:bodyPr/>
                    <a:lstStyle/>
                    <a:p>
                      <a:pPr marL="0" marR="0" lvl="0" indent="0" algn="l" rtl="0">
                        <a:lnSpc>
                          <a:spcPct val="107000"/>
                        </a:lnSpc>
                        <a:spcBef>
                          <a:spcPts val="0"/>
                        </a:spcBef>
                        <a:spcAft>
                          <a:spcPts val="0"/>
                        </a:spcAft>
                        <a:buNone/>
                      </a:pPr>
                      <a:r>
                        <a:rPr lang="en" sz="800"/>
                        <a:t>1.7363</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4"/>
                  </a:ext>
                </a:extLst>
              </a:tr>
            </a:tbl>
          </a:graphicData>
        </a:graphic>
      </p:graphicFrame>
      <p:pic>
        <p:nvPicPr>
          <p:cNvPr id="210" name="Google Shape;210;p31"/>
          <p:cNvPicPr preferRelativeResize="0"/>
          <p:nvPr/>
        </p:nvPicPr>
        <p:blipFill rotWithShape="1">
          <a:blip r:embed="rId4">
            <a:alphaModFix/>
          </a:blip>
          <a:srcRect/>
          <a:stretch/>
        </p:blipFill>
        <p:spPr>
          <a:xfrm>
            <a:off x="5804975" y="2775150"/>
            <a:ext cx="1878950" cy="1316250"/>
          </a:xfrm>
          <a:prstGeom prst="rect">
            <a:avLst/>
          </a:prstGeom>
          <a:noFill/>
          <a:ln>
            <a:noFill/>
          </a:ln>
        </p:spPr>
      </p:pic>
      <p:sp>
        <p:nvSpPr>
          <p:cNvPr id="211" name="Google Shape;211;p31"/>
          <p:cNvSpPr txBox="1"/>
          <p:nvPr/>
        </p:nvSpPr>
        <p:spPr>
          <a:xfrm>
            <a:off x="6477300" y="4368125"/>
            <a:ext cx="2666700" cy="7827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850" dirty="0">
                <a:solidFill>
                  <a:schemeClr val="dk1"/>
                </a:solidFill>
                <a:latin typeface="Calibri"/>
                <a:ea typeface="Calibri"/>
                <a:cs typeface="Calibri"/>
                <a:sym typeface="Calibri"/>
              </a:rPr>
              <a:t>Addressing the unreliability and device dependency issues with RSSI values, we conducted experiments to </a:t>
            </a:r>
            <a:r>
              <a:rPr lang="en" sz="850" dirty="0">
                <a:solidFill>
                  <a:schemeClr val="dk1"/>
                </a:solidFill>
                <a:latin typeface="Calibri"/>
                <a:cs typeface="Calibri"/>
                <a:sym typeface="Calibri"/>
              </a:rPr>
              <a:t>derive  a </a:t>
            </a:r>
            <a:r>
              <a:rPr lang="en" sz="850" dirty="0">
                <a:solidFill>
                  <a:schemeClr val="dk1"/>
                </a:solidFill>
                <a:latin typeface="Calibri"/>
                <a:ea typeface="Calibri"/>
                <a:cs typeface="Calibri"/>
                <a:sym typeface="Calibri"/>
              </a:rPr>
              <a:t>regression model that transforms RSSI values to </a:t>
            </a:r>
            <a:r>
              <a:rPr lang="en-GB" sz="850" dirty="0">
                <a:solidFill>
                  <a:schemeClr val="dk1"/>
                </a:solidFill>
                <a:latin typeface="Calibri"/>
                <a:ea typeface="Calibri"/>
                <a:cs typeface="Calibri"/>
                <a:sym typeface="Calibri"/>
              </a:rPr>
              <a:t>d</a:t>
            </a:r>
            <a:r>
              <a:rPr lang="en" sz="850" dirty="0">
                <a:solidFill>
                  <a:schemeClr val="dk1"/>
                </a:solidFill>
                <a:latin typeface="Calibri"/>
                <a:ea typeface="Calibri"/>
                <a:cs typeface="Calibri"/>
                <a:sym typeface="Calibri"/>
              </a:rPr>
              <a:t>istance in meters which can be used as a filter to narrow down the contact network.</a:t>
            </a:r>
            <a:endParaRPr sz="850" dirty="0"/>
          </a:p>
        </p:txBody>
      </p:sp>
      <p:sp>
        <p:nvSpPr>
          <p:cNvPr id="212" name="Google Shape;212;p31"/>
          <p:cNvSpPr txBox="1"/>
          <p:nvPr/>
        </p:nvSpPr>
        <p:spPr>
          <a:xfrm>
            <a:off x="6477300" y="4091400"/>
            <a:ext cx="2666700" cy="276900"/>
          </a:xfrm>
          <a:prstGeom prst="rect">
            <a:avLst/>
          </a:prstGeom>
          <a:solidFill>
            <a:srgbClr val="C4BD9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Key Takeaway from this slide</a:t>
            </a:r>
            <a:endParaRPr sz="1100" dirty="0"/>
          </a:p>
        </p:txBody>
      </p:sp>
      <p:sp>
        <p:nvSpPr>
          <p:cNvPr id="213" name="Google Shape;213;p31"/>
          <p:cNvSpPr txBox="1"/>
          <p:nvPr/>
        </p:nvSpPr>
        <p:spPr>
          <a:xfrm>
            <a:off x="0" y="425075"/>
            <a:ext cx="3277156"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dirty="0">
                <a:solidFill>
                  <a:schemeClr val="dk1"/>
                </a:solidFill>
                <a:latin typeface="Calibri"/>
                <a:ea typeface="Calibri"/>
                <a:cs typeface="Calibri"/>
                <a:sym typeface="Calibri"/>
              </a:rPr>
              <a:t>RSSI Mathematics and Unreliability Issues</a:t>
            </a:r>
            <a:endParaRPr sz="1200" dirty="0"/>
          </a:p>
        </p:txBody>
      </p:sp>
      <p:sp>
        <p:nvSpPr>
          <p:cNvPr id="3" name="Slide Number Placeholder 2">
            <a:extLst>
              <a:ext uri="{FF2B5EF4-FFF2-40B4-BE49-F238E27FC236}">
                <a16:creationId xmlns:a16="http://schemas.microsoft.com/office/drawing/2014/main" id="{B4C8704E-9716-4AAE-A856-BCF0C66453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sp>
        <p:nvSpPr>
          <p:cNvPr id="218" name="Google Shape;218;p32"/>
          <p:cNvSpPr txBox="1"/>
          <p:nvPr/>
        </p:nvSpPr>
        <p:spPr>
          <a:xfrm>
            <a:off x="0" y="0"/>
            <a:ext cx="9144000" cy="438581"/>
          </a:xfrm>
          <a:prstGeom prst="rect">
            <a:avLst/>
          </a:prstGeom>
          <a:solidFill>
            <a:srgbClr val="E7135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a:solidFill>
                  <a:schemeClr val="dk1"/>
                </a:solidFill>
                <a:latin typeface="Calibri"/>
                <a:ea typeface="Calibri"/>
                <a:cs typeface="Calibri"/>
                <a:sym typeface="Calibri"/>
              </a:rPr>
              <a:t>Step 3 – Command Centre Identifies Infected Person</a:t>
            </a:r>
            <a:endParaRPr sz="1100" dirty="0"/>
          </a:p>
        </p:txBody>
      </p:sp>
      <p:sp>
        <p:nvSpPr>
          <p:cNvPr id="219" name="Google Shape;219;p32"/>
          <p:cNvSpPr txBox="1"/>
          <p:nvPr/>
        </p:nvSpPr>
        <p:spPr>
          <a:xfrm>
            <a:off x="0" y="769122"/>
            <a:ext cx="3005425" cy="6231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dirty="0">
                <a:solidFill>
                  <a:schemeClr val="dk1"/>
                </a:solidFill>
                <a:latin typeface="Calibri"/>
                <a:ea typeface="Calibri"/>
                <a:cs typeface="Calibri"/>
                <a:sym typeface="Calibri"/>
              </a:rPr>
              <a:t>Following the footsteps </a:t>
            </a:r>
            <a:r>
              <a:rPr lang="en" sz="800" dirty="0">
                <a:solidFill>
                  <a:schemeClr val="dk1"/>
                </a:solidFill>
                <a:latin typeface="Calibri"/>
                <a:cs typeface="Calibri"/>
                <a:sym typeface="Calibri"/>
              </a:rPr>
              <a:t>of the DP-3T protocol, either </a:t>
            </a:r>
            <a:r>
              <a:rPr lang="en-GB" sz="800" dirty="0">
                <a:solidFill>
                  <a:schemeClr val="dk1"/>
                </a:solidFill>
                <a:latin typeface="Calibri"/>
                <a:cs typeface="Calibri"/>
                <a:sym typeface="Calibri"/>
              </a:rPr>
              <a:t>a </a:t>
            </a:r>
            <a:r>
              <a:rPr lang="en" sz="800" dirty="0">
                <a:solidFill>
                  <a:schemeClr val="dk1"/>
                </a:solidFill>
                <a:latin typeface="Calibri"/>
                <a:cs typeface="Calibri"/>
                <a:sym typeface="Calibri"/>
              </a:rPr>
              <a:t>local healthcare system or a patient with a security token issued by a hospital can declare themselves as a </a:t>
            </a:r>
            <a:r>
              <a:rPr lang="en" sz="800" dirty="0">
                <a:solidFill>
                  <a:schemeClr val="dk1"/>
                </a:solidFill>
                <a:latin typeface="Calibri"/>
                <a:ea typeface="Calibri"/>
                <a:cs typeface="Calibri"/>
                <a:sym typeface="Calibri"/>
              </a:rPr>
              <a:t>C</a:t>
            </a:r>
            <a:r>
              <a:rPr lang="en-GB" sz="800" dirty="0">
                <a:solidFill>
                  <a:schemeClr val="dk1"/>
                </a:solidFill>
                <a:latin typeface="Calibri"/>
                <a:ea typeface="Calibri"/>
                <a:cs typeface="Calibri"/>
                <a:sym typeface="Calibri"/>
              </a:rPr>
              <a:t>OVID</a:t>
            </a:r>
            <a:r>
              <a:rPr lang="en" sz="800" dirty="0">
                <a:solidFill>
                  <a:schemeClr val="dk1"/>
                </a:solidFill>
                <a:latin typeface="Calibri"/>
                <a:ea typeface="Calibri"/>
                <a:cs typeface="Calibri"/>
                <a:sym typeface="Calibri"/>
              </a:rPr>
              <a:t>-19 patient on a specific date.</a:t>
            </a:r>
            <a:endParaRPr sz="800" b="1" u="sng" dirty="0">
              <a:solidFill>
                <a:schemeClr val="dk1"/>
              </a:solidFill>
              <a:latin typeface="Calibri"/>
              <a:ea typeface="Calibri"/>
              <a:cs typeface="Calibri"/>
              <a:sym typeface="Calibri"/>
            </a:endParaRPr>
          </a:p>
        </p:txBody>
      </p:sp>
      <p:sp>
        <p:nvSpPr>
          <p:cNvPr id="220" name="Google Shape;220;p32"/>
          <p:cNvSpPr txBox="1"/>
          <p:nvPr/>
        </p:nvSpPr>
        <p:spPr>
          <a:xfrm>
            <a:off x="-124" y="1676788"/>
            <a:ext cx="2547471" cy="14541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6350" marR="0" lvl="0" algn="l" rtl="0">
              <a:spcBef>
                <a:spcPts val="0"/>
              </a:spcBef>
              <a:spcAft>
                <a:spcPts val="0"/>
              </a:spcAft>
              <a:buClr>
                <a:schemeClr val="dk1"/>
              </a:buClr>
              <a:buSzPts val="900"/>
            </a:pPr>
            <a:r>
              <a:rPr lang="en-GB" sz="800" dirty="0">
                <a:solidFill>
                  <a:schemeClr val="dk1"/>
                </a:solidFill>
                <a:latin typeface="Calibri"/>
                <a:cs typeface="Calibri"/>
                <a:sym typeface="Calibri"/>
              </a:rPr>
              <a:t>As soon as a person is declared COVID-19 patient:</a:t>
            </a:r>
          </a:p>
          <a:p>
            <a:pPr marL="6350" marR="0" lvl="0" algn="l" rtl="0">
              <a:spcBef>
                <a:spcPts val="0"/>
              </a:spcBef>
              <a:spcAft>
                <a:spcPts val="0"/>
              </a:spcAft>
              <a:buClr>
                <a:schemeClr val="dk1"/>
              </a:buClr>
              <a:buSzPts val="900"/>
            </a:pPr>
            <a:endParaRPr lang="en-GB" sz="800" dirty="0">
              <a:solidFill>
                <a:schemeClr val="dk1"/>
              </a:solidFill>
              <a:latin typeface="Calibri"/>
              <a:cs typeface="Calibri"/>
              <a:sym typeface="Calibri"/>
            </a:endParaRPr>
          </a:p>
          <a:p>
            <a:pPr marL="127000" marR="0" lvl="0" indent="-120650" algn="l" rtl="0">
              <a:spcBef>
                <a:spcPts val="0"/>
              </a:spcBef>
              <a:spcAft>
                <a:spcPts val="0"/>
              </a:spcAft>
              <a:buClr>
                <a:schemeClr val="dk1"/>
              </a:buClr>
              <a:buSzPts val="900"/>
              <a:buFont typeface="Arial"/>
              <a:buChar char="•"/>
            </a:pPr>
            <a:r>
              <a:rPr lang="en-GB" sz="800" b="1" dirty="0">
                <a:solidFill>
                  <a:schemeClr val="dk1"/>
                </a:solidFill>
                <a:latin typeface="Calibri"/>
                <a:cs typeface="Calibri"/>
                <a:sym typeface="Calibri"/>
              </a:rPr>
              <a:t>Automated:</a:t>
            </a:r>
            <a:r>
              <a:rPr lang="en-GB" sz="800" dirty="0">
                <a:solidFill>
                  <a:schemeClr val="dk1"/>
                </a:solidFill>
                <a:latin typeface="Calibri"/>
                <a:cs typeface="Calibri"/>
                <a:sym typeface="Calibri"/>
              </a:rPr>
              <a:t> T</a:t>
            </a:r>
            <a:r>
              <a:rPr lang="en" sz="800" dirty="0">
                <a:solidFill>
                  <a:schemeClr val="dk1"/>
                </a:solidFill>
                <a:latin typeface="Calibri"/>
                <a:cs typeface="Calibri"/>
                <a:sym typeface="Calibri"/>
              </a:rPr>
              <a:t>he analytics scan through raw </a:t>
            </a:r>
            <a:r>
              <a:rPr lang="en-GB" sz="800" dirty="0">
                <a:solidFill>
                  <a:schemeClr val="dk1"/>
                </a:solidFill>
                <a:latin typeface="Calibri"/>
                <a:cs typeface="Calibri"/>
                <a:sym typeface="Calibri"/>
              </a:rPr>
              <a:t>proximity</a:t>
            </a:r>
            <a:r>
              <a:rPr lang="en" sz="800" dirty="0">
                <a:solidFill>
                  <a:schemeClr val="dk1"/>
                </a:solidFill>
                <a:latin typeface="Calibri"/>
                <a:cs typeface="Calibri"/>
                <a:sym typeface="Calibri"/>
              </a:rPr>
              <a:t> data. If a person is in close proximity (</a:t>
            </a:r>
            <a:r>
              <a:rPr lang="en-GB" sz="800" dirty="0">
                <a:solidFill>
                  <a:schemeClr val="dk1"/>
                </a:solidFill>
                <a:latin typeface="Calibri"/>
                <a:cs typeface="Calibri"/>
                <a:sym typeface="Calibri"/>
              </a:rPr>
              <a:t>with a higher confidence limit) then an alert is triggered automatically. </a:t>
            </a:r>
            <a:r>
              <a:rPr lang="en-GB" sz="800" dirty="0">
                <a:solidFill>
                  <a:srgbClr val="FF0000"/>
                </a:solidFill>
                <a:latin typeface="Calibri"/>
                <a:cs typeface="Calibri"/>
                <a:sym typeface="Calibri"/>
              </a:rPr>
              <a:t>(this is a Future work using Probabilistic &amp; Decision Based Models)</a:t>
            </a:r>
          </a:p>
          <a:p>
            <a:pPr marL="127000" marR="0" lvl="0" indent="-120650" algn="l" rtl="0">
              <a:spcBef>
                <a:spcPts val="0"/>
              </a:spcBef>
              <a:spcAft>
                <a:spcPts val="0"/>
              </a:spcAft>
              <a:buClr>
                <a:schemeClr val="dk1"/>
              </a:buClr>
              <a:buSzPts val="900"/>
              <a:buFont typeface="Arial"/>
              <a:buChar char="•"/>
            </a:pPr>
            <a:endParaRPr lang="en-GB" sz="800" dirty="0">
              <a:solidFill>
                <a:schemeClr val="dk1"/>
              </a:solidFill>
              <a:latin typeface="Calibri"/>
              <a:cs typeface="Calibri"/>
              <a:sym typeface="Calibri"/>
            </a:endParaRPr>
          </a:p>
          <a:p>
            <a:pPr marL="127000" marR="0" lvl="0" indent="-120650" algn="l" rtl="0">
              <a:spcBef>
                <a:spcPts val="0"/>
              </a:spcBef>
              <a:spcAft>
                <a:spcPts val="0"/>
              </a:spcAft>
              <a:buClr>
                <a:schemeClr val="dk1"/>
              </a:buClr>
              <a:buSzPts val="900"/>
              <a:buFont typeface="Arial"/>
              <a:buChar char="•"/>
            </a:pPr>
            <a:r>
              <a:rPr lang="en-GB" sz="800" b="1" dirty="0">
                <a:solidFill>
                  <a:schemeClr val="dk1"/>
                </a:solidFill>
                <a:latin typeface="Calibri"/>
                <a:cs typeface="Calibri"/>
                <a:sym typeface="Calibri"/>
              </a:rPr>
              <a:t>Manual:</a:t>
            </a:r>
            <a:r>
              <a:rPr lang="en-GB" sz="800" dirty="0">
                <a:solidFill>
                  <a:schemeClr val="dk1"/>
                </a:solidFill>
                <a:latin typeface="Calibri"/>
                <a:cs typeface="Calibri"/>
                <a:sym typeface="Calibri"/>
              </a:rPr>
              <a:t> In case of a lower confidence on proximity, the command centre assesses the contact context using the visualization to make the decision</a:t>
            </a:r>
            <a:r>
              <a:rPr lang="en" sz="800" dirty="0">
                <a:solidFill>
                  <a:schemeClr val="dk1"/>
                </a:solidFill>
                <a:latin typeface="Calibri"/>
                <a:cs typeface="Calibri"/>
                <a:sym typeface="Calibri"/>
              </a:rPr>
              <a:t> to trigger the alerts</a:t>
            </a:r>
          </a:p>
          <a:p>
            <a:pPr marL="127000" marR="0" lvl="0" indent="-120650" algn="l" rtl="0">
              <a:spcBef>
                <a:spcPts val="0"/>
              </a:spcBef>
              <a:spcAft>
                <a:spcPts val="0"/>
              </a:spcAft>
              <a:buClr>
                <a:schemeClr val="dk1"/>
              </a:buClr>
              <a:buSzPts val="900"/>
              <a:buFont typeface="Arial"/>
              <a:buChar char="•"/>
            </a:pPr>
            <a:endParaRPr sz="800" dirty="0">
              <a:solidFill>
                <a:schemeClr val="dk1"/>
              </a:solidFill>
              <a:latin typeface="Calibri"/>
              <a:cs typeface="Calibri"/>
            </a:endParaRPr>
          </a:p>
        </p:txBody>
      </p:sp>
      <p:graphicFrame>
        <p:nvGraphicFramePr>
          <p:cNvPr id="222" name="Google Shape;222;p32"/>
          <p:cNvGraphicFramePr/>
          <p:nvPr/>
        </p:nvGraphicFramePr>
        <p:xfrm>
          <a:off x="5025012" y="1274994"/>
          <a:ext cx="3962700" cy="294400"/>
        </p:xfrm>
        <a:graphic>
          <a:graphicData uri="http://schemas.openxmlformats.org/drawingml/2006/table">
            <a:tbl>
              <a:tblPr firstRow="1" firstCol="1" bandRow="1">
                <a:noFill/>
                <a:tableStyleId>{971CAE1D-2056-495D-8C85-B687948D0F69}</a:tableStyleId>
              </a:tblPr>
              <a:tblGrid>
                <a:gridCol w="990675">
                  <a:extLst>
                    <a:ext uri="{9D8B030D-6E8A-4147-A177-3AD203B41FA5}">
                      <a16:colId xmlns:a16="http://schemas.microsoft.com/office/drawing/2014/main" val="20000"/>
                    </a:ext>
                  </a:extLst>
                </a:gridCol>
                <a:gridCol w="990675">
                  <a:extLst>
                    <a:ext uri="{9D8B030D-6E8A-4147-A177-3AD203B41FA5}">
                      <a16:colId xmlns:a16="http://schemas.microsoft.com/office/drawing/2014/main" val="20001"/>
                    </a:ext>
                  </a:extLst>
                </a:gridCol>
                <a:gridCol w="990675">
                  <a:extLst>
                    <a:ext uri="{9D8B030D-6E8A-4147-A177-3AD203B41FA5}">
                      <a16:colId xmlns:a16="http://schemas.microsoft.com/office/drawing/2014/main" val="20002"/>
                    </a:ext>
                  </a:extLst>
                </a:gridCol>
                <a:gridCol w="990675">
                  <a:extLst>
                    <a:ext uri="{9D8B030D-6E8A-4147-A177-3AD203B41FA5}">
                      <a16:colId xmlns:a16="http://schemas.microsoft.com/office/drawing/2014/main" val="20003"/>
                    </a:ext>
                  </a:extLst>
                </a:gridCol>
              </a:tblGrid>
              <a:tr h="294400">
                <a:tc>
                  <a:txBody>
                    <a:bodyPr/>
                    <a:lstStyle/>
                    <a:p>
                      <a:pPr marL="0" marR="0" lvl="0" indent="0" algn="ctr" rtl="0">
                        <a:lnSpc>
                          <a:spcPct val="107000"/>
                        </a:lnSpc>
                        <a:spcBef>
                          <a:spcPts val="0"/>
                        </a:spcBef>
                        <a:spcAft>
                          <a:spcPts val="0"/>
                        </a:spcAft>
                        <a:buNone/>
                      </a:pPr>
                      <a:r>
                        <a:rPr lang="en" sz="800"/>
                        <a:t>Contact Graph (Distance 30m)</a:t>
                      </a:r>
                      <a:endParaRPr sz="800" dirty="0">
                        <a:latin typeface="Calibri"/>
                        <a:ea typeface="Calibri"/>
                        <a:cs typeface="Calibri"/>
                        <a:sym typeface="Calibri"/>
                      </a:endParaRPr>
                    </a:p>
                  </a:txBody>
                  <a:tcPr marL="51425" marR="51425" marT="0" marB="0"/>
                </a:tc>
                <a:tc>
                  <a:txBody>
                    <a:bodyPr/>
                    <a:lstStyle/>
                    <a:p>
                      <a:pPr marL="0" marR="0" lvl="0" indent="0" algn="ctr" rtl="0">
                        <a:lnSpc>
                          <a:spcPct val="107000"/>
                        </a:lnSpc>
                        <a:spcBef>
                          <a:spcPts val="0"/>
                        </a:spcBef>
                        <a:spcAft>
                          <a:spcPts val="0"/>
                        </a:spcAft>
                        <a:buNone/>
                      </a:pPr>
                      <a:r>
                        <a:rPr lang="en" sz="800"/>
                        <a:t>Contact Graph (Distance 15m)</a:t>
                      </a:r>
                      <a:endParaRPr sz="800" dirty="0">
                        <a:latin typeface="Calibri"/>
                        <a:ea typeface="Calibri"/>
                        <a:cs typeface="Calibri"/>
                        <a:sym typeface="Calibri"/>
                      </a:endParaRPr>
                    </a:p>
                  </a:txBody>
                  <a:tcPr marL="51425" marR="51425" marT="0" marB="0"/>
                </a:tc>
                <a:tc>
                  <a:txBody>
                    <a:bodyPr/>
                    <a:lstStyle/>
                    <a:p>
                      <a:pPr marL="0" marR="0" lvl="0" indent="0" algn="ctr" rtl="0">
                        <a:lnSpc>
                          <a:spcPct val="107000"/>
                        </a:lnSpc>
                        <a:spcBef>
                          <a:spcPts val="0"/>
                        </a:spcBef>
                        <a:spcAft>
                          <a:spcPts val="0"/>
                        </a:spcAft>
                        <a:buNone/>
                      </a:pPr>
                      <a:r>
                        <a:rPr lang="en" sz="800"/>
                        <a:t>Contact Graph </a:t>
                      </a:r>
                      <a:endParaRPr sz="800" dirty="0"/>
                    </a:p>
                    <a:p>
                      <a:pPr marL="0" marR="0" lvl="0" indent="0" algn="ctr" rtl="0">
                        <a:lnSpc>
                          <a:spcPct val="107000"/>
                        </a:lnSpc>
                        <a:spcBef>
                          <a:spcPts val="0"/>
                        </a:spcBef>
                        <a:spcAft>
                          <a:spcPts val="0"/>
                        </a:spcAft>
                        <a:buNone/>
                      </a:pPr>
                      <a:r>
                        <a:rPr lang="en" sz="800"/>
                        <a:t>(Distance 5m)</a:t>
                      </a:r>
                      <a:endParaRPr sz="800" dirty="0">
                        <a:latin typeface="Calibri"/>
                        <a:ea typeface="Calibri"/>
                        <a:cs typeface="Calibri"/>
                        <a:sym typeface="Calibri"/>
                      </a:endParaRPr>
                    </a:p>
                  </a:txBody>
                  <a:tcPr marL="51425" marR="51425" marT="0" marB="0"/>
                </a:tc>
                <a:tc>
                  <a:txBody>
                    <a:bodyPr/>
                    <a:lstStyle/>
                    <a:p>
                      <a:pPr marL="0" marR="0" lvl="0" indent="0" algn="ctr" rtl="0">
                        <a:lnSpc>
                          <a:spcPct val="107000"/>
                        </a:lnSpc>
                        <a:spcBef>
                          <a:spcPts val="0"/>
                        </a:spcBef>
                        <a:spcAft>
                          <a:spcPts val="0"/>
                        </a:spcAft>
                        <a:buNone/>
                      </a:pPr>
                      <a:r>
                        <a:rPr lang="en" sz="800"/>
                        <a:t>Contact Graph (Distance 3m)</a:t>
                      </a:r>
                      <a:endParaRPr sz="800" dirty="0">
                        <a:latin typeface="Calibri"/>
                        <a:ea typeface="Calibri"/>
                        <a:cs typeface="Calibri"/>
                        <a:sym typeface="Calibri"/>
                      </a:endParaRPr>
                    </a:p>
                  </a:txBody>
                  <a:tcPr marL="51425" marR="51425" marT="0" marB="0"/>
                </a:tc>
                <a:extLst>
                  <a:ext uri="{0D108BD9-81ED-4DB2-BD59-A6C34878D82A}">
                    <a16:rowId xmlns:a16="http://schemas.microsoft.com/office/drawing/2014/main" val="10000"/>
                  </a:ext>
                </a:extLst>
              </a:tr>
            </a:tbl>
          </a:graphicData>
        </a:graphic>
      </p:graphicFrame>
      <p:pic>
        <p:nvPicPr>
          <p:cNvPr id="223" name="Google Shape;223;p32"/>
          <p:cNvPicPr preferRelativeResize="0"/>
          <p:nvPr/>
        </p:nvPicPr>
        <p:blipFill rotWithShape="1">
          <a:blip r:embed="rId3">
            <a:alphaModFix/>
          </a:blip>
          <a:srcRect/>
          <a:stretch/>
        </p:blipFill>
        <p:spPr>
          <a:xfrm>
            <a:off x="5068050" y="1612825"/>
            <a:ext cx="923925" cy="1205100"/>
          </a:xfrm>
          <a:prstGeom prst="rect">
            <a:avLst/>
          </a:prstGeom>
          <a:noFill/>
          <a:ln>
            <a:noFill/>
          </a:ln>
        </p:spPr>
      </p:pic>
      <p:pic>
        <p:nvPicPr>
          <p:cNvPr id="224" name="Google Shape;224;p32"/>
          <p:cNvPicPr preferRelativeResize="0"/>
          <p:nvPr/>
        </p:nvPicPr>
        <p:blipFill rotWithShape="1">
          <a:blip r:embed="rId4">
            <a:alphaModFix/>
          </a:blip>
          <a:srcRect/>
          <a:stretch/>
        </p:blipFill>
        <p:spPr>
          <a:xfrm>
            <a:off x="6930787" y="1729480"/>
            <a:ext cx="1042988" cy="847725"/>
          </a:xfrm>
          <a:prstGeom prst="rect">
            <a:avLst/>
          </a:prstGeom>
          <a:noFill/>
          <a:ln>
            <a:noFill/>
          </a:ln>
        </p:spPr>
      </p:pic>
      <p:pic>
        <p:nvPicPr>
          <p:cNvPr id="225" name="Google Shape;225;p32"/>
          <p:cNvPicPr preferRelativeResize="0"/>
          <p:nvPr/>
        </p:nvPicPr>
        <p:blipFill rotWithShape="1">
          <a:blip r:embed="rId5">
            <a:alphaModFix/>
          </a:blip>
          <a:srcRect/>
          <a:stretch/>
        </p:blipFill>
        <p:spPr>
          <a:xfrm>
            <a:off x="8097232" y="1636621"/>
            <a:ext cx="800100" cy="1033462"/>
          </a:xfrm>
          <a:prstGeom prst="rect">
            <a:avLst/>
          </a:prstGeom>
          <a:noFill/>
          <a:ln>
            <a:noFill/>
          </a:ln>
        </p:spPr>
      </p:pic>
      <p:pic>
        <p:nvPicPr>
          <p:cNvPr id="226" name="Google Shape;226;p32"/>
          <p:cNvPicPr preferRelativeResize="0"/>
          <p:nvPr/>
        </p:nvPicPr>
        <p:blipFill rotWithShape="1">
          <a:blip r:embed="rId6">
            <a:alphaModFix/>
          </a:blip>
          <a:srcRect/>
          <a:stretch/>
        </p:blipFill>
        <p:spPr>
          <a:xfrm>
            <a:off x="5983040" y="1722420"/>
            <a:ext cx="947737" cy="990601"/>
          </a:xfrm>
          <a:prstGeom prst="rect">
            <a:avLst/>
          </a:prstGeom>
          <a:noFill/>
          <a:ln>
            <a:noFill/>
          </a:ln>
        </p:spPr>
      </p:pic>
      <p:graphicFrame>
        <p:nvGraphicFramePr>
          <p:cNvPr id="227" name="Google Shape;227;p32"/>
          <p:cNvGraphicFramePr/>
          <p:nvPr/>
        </p:nvGraphicFramePr>
        <p:xfrm>
          <a:off x="4816004" y="3575011"/>
          <a:ext cx="4293900" cy="412625"/>
        </p:xfrm>
        <a:graphic>
          <a:graphicData uri="http://schemas.openxmlformats.org/drawingml/2006/table">
            <a:tbl>
              <a:tblPr firstRow="1" firstCol="1" bandRow="1">
                <a:noFill/>
                <a:tableStyleId>{971CAE1D-2056-495D-8C85-B687948D0F69}</a:tableStyleId>
              </a:tblPr>
              <a:tblGrid>
                <a:gridCol w="1073475">
                  <a:extLst>
                    <a:ext uri="{9D8B030D-6E8A-4147-A177-3AD203B41FA5}">
                      <a16:colId xmlns:a16="http://schemas.microsoft.com/office/drawing/2014/main" val="20000"/>
                    </a:ext>
                  </a:extLst>
                </a:gridCol>
                <a:gridCol w="1073475">
                  <a:extLst>
                    <a:ext uri="{9D8B030D-6E8A-4147-A177-3AD203B41FA5}">
                      <a16:colId xmlns:a16="http://schemas.microsoft.com/office/drawing/2014/main" val="20001"/>
                    </a:ext>
                  </a:extLst>
                </a:gridCol>
                <a:gridCol w="1073475">
                  <a:extLst>
                    <a:ext uri="{9D8B030D-6E8A-4147-A177-3AD203B41FA5}">
                      <a16:colId xmlns:a16="http://schemas.microsoft.com/office/drawing/2014/main" val="20002"/>
                    </a:ext>
                  </a:extLst>
                </a:gridCol>
                <a:gridCol w="1073475">
                  <a:extLst>
                    <a:ext uri="{9D8B030D-6E8A-4147-A177-3AD203B41FA5}">
                      <a16:colId xmlns:a16="http://schemas.microsoft.com/office/drawing/2014/main" val="20003"/>
                    </a:ext>
                  </a:extLst>
                </a:gridCol>
              </a:tblGrid>
              <a:tr h="412625">
                <a:tc>
                  <a:txBody>
                    <a:bodyPr/>
                    <a:lstStyle/>
                    <a:p>
                      <a:pPr marL="0" marR="0" lvl="0" indent="0" algn="l" rtl="0">
                        <a:lnSpc>
                          <a:spcPct val="107000"/>
                        </a:lnSpc>
                        <a:spcBef>
                          <a:spcPts val="0"/>
                        </a:spcBef>
                        <a:spcAft>
                          <a:spcPts val="0"/>
                        </a:spcAft>
                        <a:buNone/>
                      </a:pPr>
                      <a:r>
                        <a:rPr lang="en" sz="800"/>
                        <a:t>Time Duration with Patient (10 Seconds)</a:t>
                      </a:r>
                      <a:endParaRPr sz="800" dirty="0">
                        <a:latin typeface="Calibri"/>
                        <a:ea typeface="Calibri"/>
                        <a:cs typeface="Calibri"/>
                        <a:sym typeface="Calibri"/>
                      </a:endParaRPr>
                    </a:p>
                  </a:txBody>
                  <a:tcPr marL="51425" marR="51425" marT="0" marB="0">
                    <a:solidFill>
                      <a:srgbClr val="0070C0"/>
                    </a:solidFill>
                  </a:tcPr>
                </a:tc>
                <a:tc>
                  <a:txBody>
                    <a:bodyPr/>
                    <a:lstStyle/>
                    <a:p>
                      <a:pPr marL="0" marR="0" lvl="0" indent="0" algn="l" rtl="0">
                        <a:lnSpc>
                          <a:spcPct val="107000"/>
                        </a:lnSpc>
                        <a:spcBef>
                          <a:spcPts val="0"/>
                        </a:spcBef>
                        <a:spcAft>
                          <a:spcPts val="0"/>
                        </a:spcAft>
                        <a:buNone/>
                      </a:pPr>
                      <a:r>
                        <a:rPr lang="en" sz="800"/>
                        <a:t>Time Duration with Patient (30 Seconds)</a:t>
                      </a:r>
                      <a:endParaRPr sz="800" dirty="0">
                        <a:latin typeface="Calibri"/>
                        <a:ea typeface="Calibri"/>
                        <a:cs typeface="Calibri"/>
                        <a:sym typeface="Calibri"/>
                      </a:endParaRPr>
                    </a:p>
                  </a:txBody>
                  <a:tcPr marL="51425" marR="51425" marT="0" marB="0">
                    <a:solidFill>
                      <a:srgbClr val="0070C0"/>
                    </a:solidFill>
                  </a:tcPr>
                </a:tc>
                <a:tc>
                  <a:txBody>
                    <a:bodyPr/>
                    <a:lstStyle/>
                    <a:p>
                      <a:pPr marL="0" marR="0" lvl="0" indent="0" algn="l" rtl="0">
                        <a:lnSpc>
                          <a:spcPct val="107000"/>
                        </a:lnSpc>
                        <a:spcBef>
                          <a:spcPts val="0"/>
                        </a:spcBef>
                        <a:spcAft>
                          <a:spcPts val="0"/>
                        </a:spcAft>
                        <a:buNone/>
                      </a:pPr>
                      <a:r>
                        <a:rPr lang="en" sz="800" dirty="0"/>
                        <a:t>Time Duration with Patient (2 Minutes)</a:t>
                      </a:r>
                      <a:endParaRPr sz="800" dirty="0">
                        <a:latin typeface="Calibri"/>
                        <a:ea typeface="Calibri"/>
                        <a:cs typeface="Calibri"/>
                        <a:sym typeface="Calibri"/>
                      </a:endParaRPr>
                    </a:p>
                  </a:txBody>
                  <a:tcPr marL="51425" marR="51425" marT="0" marB="0">
                    <a:solidFill>
                      <a:srgbClr val="0070C0"/>
                    </a:solidFill>
                  </a:tcPr>
                </a:tc>
                <a:tc>
                  <a:txBody>
                    <a:bodyPr/>
                    <a:lstStyle/>
                    <a:p>
                      <a:pPr marL="0" marR="0" lvl="0" indent="0" algn="l" rtl="0">
                        <a:lnSpc>
                          <a:spcPct val="107000"/>
                        </a:lnSpc>
                        <a:spcBef>
                          <a:spcPts val="0"/>
                        </a:spcBef>
                        <a:spcAft>
                          <a:spcPts val="0"/>
                        </a:spcAft>
                        <a:buNone/>
                      </a:pPr>
                      <a:r>
                        <a:rPr lang="en" sz="800" dirty="0"/>
                        <a:t>Time Duration with Patient (10 Minutes)</a:t>
                      </a:r>
                      <a:endParaRPr sz="800" dirty="0">
                        <a:latin typeface="Calibri"/>
                        <a:ea typeface="Calibri"/>
                        <a:cs typeface="Calibri"/>
                        <a:sym typeface="Calibri"/>
                      </a:endParaRPr>
                    </a:p>
                  </a:txBody>
                  <a:tcPr marL="51425" marR="51425" marT="0" marB="0">
                    <a:solidFill>
                      <a:srgbClr val="0070C0"/>
                    </a:solidFill>
                  </a:tcPr>
                </a:tc>
                <a:extLst>
                  <a:ext uri="{0D108BD9-81ED-4DB2-BD59-A6C34878D82A}">
                    <a16:rowId xmlns:a16="http://schemas.microsoft.com/office/drawing/2014/main" val="10000"/>
                  </a:ext>
                </a:extLst>
              </a:tr>
            </a:tbl>
          </a:graphicData>
        </a:graphic>
      </p:graphicFrame>
      <p:pic>
        <p:nvPicPr>
          <p:cNvPr id="228" name="Google Shape;228;p32"/>
          <p:cNvPicPr preferRelativeResize="0"/>
          <p:nvPr/>
        </p:nvPicPr>
        <p:blipFill rotWithShape="1">
          <a:blip r:embed="rId7">
            <a:alphaModFix/>
          </a:blip>
          <a:srcRect l="3459" r="45176" b="26031"/>
          <a:stretch/>
        </p:blipFill>
        <p:spPr>
          <a:xfrm>
            <a:off x="4977563" y="3996881"/>
            <a:ext cx="1014413" cy="1014413"/>
          </a:xfrm>
          <a:prstGeom prst="rect">
            <a:avLst/>
          </a:prstGeom>
          <a:noFill/>
          <a:ln>
            <a:noFill/>
          </a:ln>
        </p:spPr>
      </p:pic>
      <p:pic>
        <p:nvPicPr>
          <p:cNvPr id="229" name="Google Shape;229;p32"/>
          <p:cNvPicPr preferRelativeResize="0"/>
          <p:nvPr/>
        </p:nvPicPr>
        <p:blipFill rotWithShape="1">
          <a:blip r:embed="rId8">
            <a:alphaModFix/>
          </a:blip>
          <a:srcRect/>
          <a:stretch/>
        </p:blipFill>
        <p:spPr>
          <a:xfrm>
            <a:off x="5947327" y="4013543"/>
            <a:ext cx="1019175" cy="942975"/>
          </a:xfrm>
          <a:prstGeom prst="rect">
            <a:avLst/>
          </a:prstGeom>
          <a:noFill/>
          <a:ln>
            <a:noFill/>
          </a:ln>
        </p:spPr>
      </p:pic>
      <p:pic>
        <p:nvPicPr>
          <p:cNvPr id="230" name="Google Shape;230;p32"/>
          <p:cNvPicPr preferRelativeResize="0"/>
          <p:nvPr/>
        </p:nvPicPr>
        <p:blipFill rotWithShape="1">
          <a:blip r:embed="rId9">
            <a:alphaModFix/>
          </a:blip>
          <a:srcRect/>
          <a:stretch/>
        </p:blipFill>
        <p:spPr>
          <a:xfrm>
            <a:off x="7069903" y="4013539"/>
            <a:ext cx="909638" cy="981075"/>
          </a:xfrm>
          <a:prstGeom prst="rect">
            <a:avLst/>
          </a:prstGeom>
          <a:noFill/>
          <a:ln>
            <a:noFill/>
          </a:ln>
        </p:spPr>
      </p:pic>
      <p:pic>
        <p:nvPicPr>
          <p:cNvPr id="231" name="Google Shape;231;p32"/>
          <p:cNvPicPr preferRelativeResize="0"/>
          <p:nvPr/>
        </p:nvPicPr>
        <p:blipFill rotWithShape="1">
          <a:blip r:embed="rId10">
            <a:alphaModFix/>
          </a:blip>
          <a:srcRect/>
          <a:stretch/>
        </p:blipFill>
        <p:spPr>
          <a:xfrm>
            <a:off x="8082941" y="4093383"/>
            <a:ext cx="828675" cy="852487"/>
          </a:xfrm>
          <a:prstGeom prst="rect">
            <a:avLst/>
          </a:prstGeom>
          <a:noFill/>
          <a:ln>
            <a:noFill/>
          </a:ln>
        </p:spPr>
      </p:pic>
      <p:sp>
        <p:nvSpPr>
          <p:cNvPr id="232" name="Google Shape;232;p32"/>
          <p:cNvSpPr txBox="1"/>
          <p:nvPr/>
        </p:nvSpPr>
        <p:spPr>
          <a:xfrm>
            <a:off x="2554429" y="3689400"/>
            <a:ext cx="2282700" cy="14541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dirty="0">
                <a:solidFill>
                  <a:schemeClr val="dk1"/>
                </a:solidFill>
                <a:latin typeface="Calibri"/>
                <a:ea typeface="Calibri"/>
                <a:cs typeface="Calibri"/>
                <a:sym typeface="Calibri"/>
              </a:rPr>
              <a:t>By applying Analytics using the Time Spent Duration (with </a:t>
            </a:r>
            <a:r>
              <a:rPr lang="en-GB" sz="900" dirty="0">
                <a:solidFill>
                  <a:schemeClr val="dk1"/>
                </a:solidFill>
                <a:latin typeface="Calibri"/>
                <a:ea typeface="Calibri"/>
                <a:cs typeface="Calibri"/>
                <a:sym typeface="Calibri"/>
              </a:rPr>
              <a:t>the </a:t>
            </a:r>
            <a:r>
              <a:rPr lang="en" sz="900" dirty="0">
                <a:solidFill>
                  <a:schemeClr val="dk1"/>
                </a:solidFill>
                <a:latin typeface="Calibri"/>
                <a:ea typeface="Calibri"/>
                <a:cs typeface="Calibri"/>
                <a:sym typeface="Calibri"/>
              </a:rPr>
              <a:t>sink </a:t>
            </a:r>
            <a:r>
              <a:rPr lang="en-GB" sz="900" dirty="0">
                <a:solidFill>
                  <a:schemeClr val="dk1"/>
                </a:solidFill>
                <a:latin typeface="Calibri"/>
                <a:ea typeface="Calibri"/>
                <a:cs typeface="Calibri"/>
                <a:sym typeface="Calibri"/>
              </a:rPr>
              <a:t>device</a:t>
            </a:r>
            <a:r>
              <a:rPr lang="en" sz="900" dirty="0">
                <a:solidFill>
                  <a:schemeClr val="dk1"/>
                </a:solidFill>
                <a:latin typeface="Calibri"/>
                <a:ea typeface="Calibri"/>
                <a:cs typeface="Calibri"/>
                <a:sym typeface="Calibri"/>
              </a:rPr>
              <a:t>) and Distance Derived from </a:t>
            </a:r>
            <a:r>
              <a:rPr lang="en" sz="900" dirty="0">
                <a:solidFill>
                  <a:schemeClr val="dk1"/>
                </a:solidFill>
                <a:latin typeface="Calibri"/>
                <a:cs typeface="Calibri"/>
                <a:sym typeface="Calibri"/>
              </a:rPr>
              <a:t>the </a:t>
            </a:r>
            <a:r>
              <a:rPr lang="en" sz="900" dirty="0">
                <a:solidFill>
                  <a:schemeClr val="dk1"/>
                </a:solidFill>
                <a:latin typeface="Calibri"/>
                <a:ea typeface="Calibri"/>
                <a:cs typeface="Calibri"/>
                <a:sym typeface="Calibri"/>
              </a:rPr>
              <a:t>RSSI Model (between source and sink), the command centre can narrow down the contact network an</a:t>
            </a:r>
            <a:r>
              <a:rPr lang="en-GB" sz="900" dirty="0">
                <a:solidFill>
                  <a:schemeClr val="dk1"/>
                </a:solidFill>
                <a:latin typeface="Calibri"/>
                <a:ea typeface="Calibri"/>
                <a:cs typeface="Calibri"/>
                <a:sym typeface="Calibri"/>
              </a:rPr>
              <a:t>d </a:t>
            </a:r>
            <a:r>
              <a:rPr lang="en" sz="900" dirty="0">
                <a:solidFill>
                  <a:schemeClr val="dk1"/>
                </a:solidFill>
                <a:latin typeface="Calibri"/>
                <a:ea typeface="Calibri"/>
                <a:cs typeface="Calibri"/>
                <a:sym typeface="Calibri"/>
              </a:rPr>
              <a:t>minimize the potential for false alerts.</a:t>
            </a:r>
            <a:endParaRPr sz="1100" dirty="0"/>
          </a:p>
          <a:p>
            <a:pPr marL="177800" marR="0" lvl="0" indent="-114300" algn="l" rtl="0">
              <a:spcBef>
                <a:spcPts val="0"/>
              </a:spcBef>
              <a:spcAft>
                <a:spcPts val="0"/>
              </a:spcAft>
              <a:buClr>
                <a:schemeClr val="dk1"/>
              </a:buClr>
              <a:buSzPts val="900"/>
              <a:buFont typeface="Calibri"/>
              <a:buNone/>
            </a:pPr>
            <a:endParaRPr sz="900" dirty="0">
              <a:solidFill>
                <a:schemeClr val="dk1"/>
              </a:solidFill>
              <a:latin typeface="Calibri"/>
              <a:ea typeface="Calibri"/>
              <a:cs typeface="Calibri"/>
              <a:sym typeface="Calibri"/>
            </a:endParaRPr>
          </a:p>
        </p:txBody>
      </p:sp>
      <p:sp>
        <p:nvSpPr>
          <p:cNvPr id="233" name="Google Shape;233;p32"/>
          <p:cNvSpPr txBox="1"/>
          <p:nvPr/>
        </p:nvSpPr>
        <p:spPr>
          <a:xfrm>
            <a:off x="2547483" y="3412469"/>
            <a:ext cx="2282700" cy="276900"/>
          </a:xfrm>
          <a:prstGeom prst="rect">
            <a:avLst/>
          </a:prstGeom>
          <a:solidFill>
            <a:srgbClr val="C4BD9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solidFill>
                  <a:schemeClr val="dk1"/>
                </a:solidFill>
                <a:latin typeface="Calibri"/>
                <a:ea typeface="Calibri"/>
                <a:cs typeface="Calibri"/>
                <a:sym typeface="Calibri"/>
              </a:rPr>
              <a:t>Key Takeaway from this slide</a:t>
            </a:r>
            <a:endParaRPr sz="1100" dirty="0"/>
          </a:p>
        </p:txBody>
      </p:sp>
      <p:sp>
        <p:nvSpPr>
          <p:cNvPr id="234" name="Google Shape;234;p32"/>
          <p:cNvSpPr/>
          <p:nvPr/>
        </p:nvSpPr>
        <p:spPr>
          <a:xfrm>
            <a:off x="13225" y="518900"/>
            <a:ext cx="25410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1. Patient “X” Tested Positive on Date “Y”</a:t>
            </a:r>
            <a:endParaRPr sz="1100" dirty="0"/>
          </a:p>
        </p:txBody>
      </p:sp>
      <p:sp>
        <p:nvSpPr>
          <p:cNvPr id="235" name="Google Shape;235;p32"/>
          <p:cNvSpPr txBox="1"/>
          <p:nvPr/>
        </p:nvSpPr>
        <p:spPr>
          <a:xfrm>
            <a:off x="5692445" y="2924866"/>
            <a:ext cx="2817481" cy="207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u="sng" dirty="0">
                <a:solidFill>
                  <a:srgbClr val="0070C0"/>
                </a:solidFill>
                <a:latin typeface="Calibri"/>
                <a:ea typeface="Calibri"/>
                <a:cs typeface="Calibri"/>
                <a:sym typeface="Calibri"/>
              </a:rPr>
              <a:t>Filter 2. Time Duration Spent by Patient with Others</a:t>
            </a:r>
            <a:endParaRPr sz="1100" dirty="0">
              <a:solidFill>
                <a:srgbClr val="0070C0"/>
              </a:solidFill>
            </a:endParaRPr>
          </a:p>
        </p:txBody>
      </p:sp>
      <p:sp>
        <p:nvSpPr>
          <p:cNvPr id="236" name="Google Shape;236;p32"/>
          <p:cNvSpPr txBox="1"/>
          <p:nvPr/>
        </p:nvSpPr>
        <p:spPr>
          <a:xfrm>
            <a:off x="5819166" y="462355"/>
            <a:ext cx="2459904" cy="2077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u="sng" dirty="0">
                <a:solidFill>
                  <a:srgbClr val="0070C0"/>
                </a:solidFill>
                <a:latin typeface="Calibri"/>
                <a:ea typeface="Calibri"/>
                <a:cs typeface="Calibri"/>
                <a:sym typeface="Calibri"/>
              </a:rPr>
              <a:t>Filter 1: Distance Between the Patient and Others</a:t>
            </a:r>
            <a:endParaRPr sz="1100" dirty="0">
              <a:solidFill>
                <a:srgbClr val="0070C0"/>
              </a:solidFill>
            </a:endParaRPr>
          </a:p>
        </p:txBody>
      </p:sp>
      <p:grpSp>
        <p:nvGrpSpPr>
          <p:cNvPr id="237" name="Google Shape;237;p32"/>
          <p:cNvGrpSpPr/>
          <p:nvPr/>
        </p:nvGrpSpPr>
        <p:grpSpPr>
          <a:xfrm>
            <a:off x="3040434" y="468616"/>
            <a:ext cx="1789749" cy="1134590"/>
            <a:chOff x="5391561" y="809201"/>
            <a:chExt cx="2514245" cy="1124075"/>
          </a:xfrm>
        </p:grpSpPr>
        <p:sp>
          <p:nvSpPr>
            <p:cNvPr id="238" name="Google Shape;238;p32"/>
            <p:cNvSpPr/>
            <p:nvPr/>
          </p:nvSpPr>
          <p:spPr>
            <a:xfrm>
              <a:off x="5451863" y="815420"/>
              <a:ext cx="761700" cy="4098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800">
                  <a:solidFill>
                    <a:schemeClr val="lt1"/>
                  </a:solidFill>
                  <a:latin typeface="Calibri"/>
                  <a:ea typeface="Calibri"/>
                  <a:cs typeface="Calibri"/>
                  <a:sym typeface="Calibri"/>
                </a:rPr>
                <a:t>Hospital</a:t>
              </a:r>
              <a:endParaRPr sz="1100" dirty="0"/>
            </a:p>
          </p:txBody>
        </p:sp>
        <p:sp>
          <p:nvSpPr>
            <p:cNvPr id="239" name="Google Shape;239;p32"/>
            <p:cNvSpPr/>
            <p:nvPr/>
          </p:nvSpPr>
          <p:spPr>
            <a:xfrm>
              <a:off x="5391561" y="1403505"/>
              <a:ext cx="882300" cy="4098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800" dirty="0">
                  <a:solidFill>
                    <a:schemeClr val="lt1"/>
                  </a:solidFill>
                  <a:latin typeface="Calibri"/>
                  <a:ea typeface="Calibri"/>
                  <a:cs typeface="Calibri"/>
                  <a:sym typeface="Calibri"/>
                </a:rPr>
                <a:t>Individual</a:t>
              </a:r>
              <a:endParaRPr sz="1100" dirty="0"/>
            </a:p>
          </p:txBody>
        </p:sp>
        <p:pic>
          <p:nvPicPr>
            <p:cNvPr id="240" name="Google Shape;240;p32"/>
            <p:cNvPicPr preferRelativeResize="0"/>
            <p:nvPr/>
          </p:nvPicPr>
          <p:blipFill rotWithShape="1">
            <a:blip r:embed="rId11">
              <a:alphaModFix/>
            </a:blip>
            <a:srcRect/>
            <a:stretch/>
          </p:blipFill>
          <p:spPr>
            <a:xfrm>
              <a:off x="6424102" y="1391034"/>
              <a:ext cx="434695" cy="434695"/>
            </a:xfrm>
            <a:prstGeom prst="rect">
              <a:avLst/>
            </a:prstGeom>
            <a:noFill/>
            <a:ln>
              <a:noFill/>
            </a:ln>
          </p:spPr>
        </p:pic>
        <p:sp>
          <p:nvSpPr>
            <p:cNvPr id="241" name="Google Shape;241;p32"/>
            <p:cNvSpPr/>
            <p:nvPr/>
          </p:nvSpPr>
          <p:spPr>
            <a:xfrm>
              <a:off x="6800896" y="809201"/>
              <a:ext cx="795638" cy="409800"/>
            </a:xfrm>
            <a:prstGeom prst="roundRect">
              <a:avLst>
                <a:gd name="adj" fmla="val 16667"/>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800">
                  <a:solidFill>
                    <a:schemeClr val="lt1"/>
                  </a:solidFill>
                  <a:latin typeface="Calibri"/>
                  <a:ea typeface="Calibri"/>
                  <a:cs typeface="Calibri"/>
                  <a:sym typeface="Calibri"/>
                </a:rPr>
                <a:t>Database</a:t>
              </a:r>
              <a:endParaRPr sz="1100" dirty="0"/>
            </a:p>
          </p:txBody>
        </p:sp>
        <p:cxnSp>
          <p:nvCxnSpPr>
            <p:cNvPr id="242" name="Google Shape;242;p32"/>
            <p:cNvCxnSpPr>
              <a:stCxn id="238" idx="3"/>
              <a:endCxn id="241" idx="1"/>
            </p:cNvCxnSpPr>
            <p:nvPr/>
          </p:nvCxnSpPr>
          <p:spPr>
            <a:xfrm flipV="1">
              <a:off x="6213563" y="1014101"/>
              <a:ext cx="587332" cy="6219"/>
            </a:xfrm>
            <a:prstGeom prst="straightConnector1">
              <a:avLst/>
            </a:prstGeom>
            <a:noFill/>
            <a:ln w="9525" cap="flat" cmpd="sng">
              <a:solidFill>
                <a:schemeClr val="accent1"/>
              </a:solidFill>
              <a:prstDash val="solid"/>
              <a:miter lim="800000"/>
              <a:headEnd type="none" w="sm" len="sm"/>
              <a:tailEnd type="triangle" w="med" len="med"/>
            </a:ln>
          </p:spPr>
        </p:cxnSp>
        <p:cxnSp>
          <p:nvCxnSpPr>
            <p:cNvPr id="243" name="Google Shape;243;p32"/>
            <p:cNvCxnSpPr>
              <a:stCxn id="238" idx="2"/>
              <a:endCxn id="239" idx="0"/>
            </p:cNvCxnSpPr>
            <p:nvPr/>
          </p:nvCxnSpPr>
          <p:spPr>
            <a:xfrm>
              <a:off x="5832713" y="1225220"/>
              <a:ext cx="0" cy="17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4" name="Google Shape;244;p32"/>
            <p:cNvCxnSpPr>
              <a:stCxn id="239" idx="3"/>
              <a:endCxn id="240" idx="1"/>
            </p:cNvCxnSpPr>
            <p:nvPr/>
          </p:nvCxnSpPr>
          <p:spPr>
            <a:xfrm>
              <a:off x="6273861" y="1608405"/>
              <a:ext cx="1503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5" name="Google Shape;245;p32"/>
            <p:cNvCxnSpPr>
              <a:stCxn id="240" idx="3"/>
              <a:endCxn id="241" idx="2"/>
            </p:cNvCxnSpPr>
            <p:nvPr/>
          </p:nvCxnSpPr>
          <p:spPr>
            <a:xfrm flipV="1">
              <a:off x="6858798" y="1219001"/>
              <a:ext cx="339917" cy="389380"/>
            </a:xfrm>
            <a:prstGeom prst="bentConnector2">
              <a:avLst/>
            </a:prstGeom>
            <a:noFill/>
            <a:ln w="9525" cap="flat" cmpd="sng">
              <a:solidFill>
                <a:schemeClr val="accent1"/>
              </a:solidFill>
              <a:prstDash val="solid"/>
              <a:miter lim="800000"/>
              <a:headEnd type="none" w="sm" len="sm"/>
              <a:tailEnd type="triangle" w="med" len="med"/>
            </a:ln>
          </p:spPr>
        </p:cxnSp>
        <p:sp>
          <p:nvSpPr>
            <p:cNvPr id="246" name="Google Shape;246;p32"/>
            <p:cNvSpPr txBox="1"/>
            <p:nvPr/>
          </p:nvSpPr>
          <p:spPr>
            <a:xfrm>
              <a:off x="6800906" y="1686976"/>
              <a:ext cx="1104900" cy="24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dk1"/>
                  </a:solidFill>
                  <a:latin typeface="Calibri"/>
                  <a:ea typeface="Calibri"/>
                  <a:cs typeface="Calibri"/>
                  <a:sym typeface="Calibri"/>
                </a:rPr>
                <a:t>Security Token</a:t>
              </a:r>
              <a:endParaRPr sz="1100" dirty="0"/>
            </a:p>
          </p:txBody>
        </p:sp>
      </p:grpSp>
      <p:sp>
        <p:nvSpPr>
          <p:cNvPr id="247" name="Google Shape;247;p32"/>
          <p:cNvSpPr/>
          <p:nvPr/>
        </p:nvSpPr>
        <p:spPr>
          <a:xfrm>
            <a:off x="0" y="1411396"/>
            <a:ext cx="23733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dirty="0">
                <a:solidFill>
                  <a:schemeClr val="dk1"/>
                </a:solidFill>
                <a:latin typeface="Calibri"/>
                <a:ea typeface="Calibri"/>
                <a:cs typeface="Calibri"/>
                <a:sym typeface="Calibri"/>
              </a:rPr>
              <a:t>2. Analytics and Power of Visualization</a:t>
            </a:r>
            <a:endParaRPr sz="1100" dirty="0"/>
          </a:p>
        </p:txBody>
      </p:sp>
      <p:grpSp>
        <p:nvGrpSpPr>
          <p:cNvPr id="248" name="Google Shape;248;p32"/>
          <p:cNvGrpSpPr/>
          <p:nvPr/>
        </p:nvGrpSpPr>
        <p:grpSpPr>
          <a:xfrm>
            <a:off x="2614501" y="1740456"/>
            <a:ext cx="2401661" cy="1340855"/>
            <a:chOff x="2573342" y="1766109"/>
            <a:chExt cx="3328705" cy="1197941"/>
          </a:xfrm>
        </p:grpSpPr>
        <p:sp>
          <p:nvSpPr>
            <p:cNvPr id="249" name="Google Shape;249;p32"/>
            <p:cNvSpPr/>
            <p:nvPr/>
          </p:nvSpPr>
          <p:spPr>
            <a:xfrm>
              <a:off x="3623688" y="1958333"/>
              <a:ext cx="829200" cy="307800"/>
            </a:xfrm>
            <a:prstGeom prst="roundRect">
              <a:avLst>
                <a:gd name="adj" fmla="val 16667"/>
              </a:avLst>
            </a:prstGeom>
            <a:solidFill>
              <a:schemeClr val="accent1"/>
            </a:solidFill>
            <a:ln w="12700" cap="flat" cmpd="sng">
              <a:solidFill>
                <a:srgbClr val="A9371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800" dirty="0">
                  <a:solidFill>
                    <a:schemeClr val="lt1"/>
                  </a:solidFill>
                  <a:latin typeface="Calibri"/>
                  <a:ea typeface="Calibri"/>
                  <a:cs typeface="Calibri"/>
                  <a:sym typeface="Calibri"/>
                </a:rPr>
                <a:t>Analytics</a:t>
              </a:r>
              <a:endParaRPr sz="1100" dirty="0"/>
            </a:p>
          </p:txBody>
        </p:sp>
        <p:sp>
          <p:nvSpPr>
            <p:cNvPr id="250" name="Google Shape;250;p32"/>
            <p:cNvSpPr/>
            <p:nvPr/>
          </p:nvSpPr>
          <p:spPr>
            <a:xfrm>
              <a:off x="2573342" y="1958309"/>
              <a:ext cx="829200" cy="307800"/>
            </a:xfrm>
            <a:prstGeom prst="roundRect">
              <a:avLst>
                <a:gd name="adj" fmla="val 16667"/>
              </a:avLst>
            </a:prstGeom>
            <a:solidFill>
              <a:schemeClr val="accent1"/>
            </a:solidFill>
            <a:ln w="12700" cap="flat" cmpd="sng">
              <a:solidFill>
                <a:srgbClr val="A9371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800">
                  <a:solidFill>
                    <a:schemeClr val="lt1"/>
                  </a:solidFill>
                  <a:latin typeface="Calibri"/>
                  <a:ea typeface="Calibri"/>
                  <a:cs typeface="Calibri"/>
                  <a:sym typeface="Calibri"/>
                </a:rPr>
                <a:t>Proximity Data</a:t>
              </a:r>
              <a:endParaRPr sz="1100" dirty="0"/>
            </a:p>
          </p:txBody>
        </p:sp>
        <p:sp>
          <p:nvSpPr>
            <p:cNvPr id="251" name="Google Shape;251;p32"/>
            <p:cNvSpPr/>
            <p:nvPr/>
          </p:nvSpPr>
          <p:spPr>
            <a:xfrm>
              <a:off x="3691447" y="2447909"/>
              <a:ext cx="693600" cy="307800"/>
            </a:xfrm>
            <a:prstGeom prst="roundRect">
              <a:avLst>
                <a:gd name="adj" fmla="val 16667"/>
              </a:avLst>
            </a:prstGeom>
            <a:solidFill>
              <a:schemeClr val="accent1"/>
            </a:solidFill>
            <a:ln w="12700" cap="flat" cmpd="sng">
              <a:solidFill>
                <a:srgbClr val="A9371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800">
                  <a:solidFill>
                    <a:schemeClr val="lt1"/>
                  </a:solidFill>
                  <a:latin typeface="Calibri"/>
                  <a:ea typeface="Calibri"/>
                  <a:cs typeface="Calibri"/>
                  <a:sym typeface="Calibri"/>
                </a:rPr>
                <a:t>RSSI Model</a:t>
              </a:r>
              <a:endParaRPr sz="1100" dirty="0"/>
            </a:p>
          </p:txBody>
        </p:sp>
        <p:sp>
          <p:nvSpPr>
            <p:cNvPr id="252" name="Google Shape;252;p32"/>
            <p:cNvSpPr/>
            <p:nvPr/>
          </p:nvSpPr>
          <p:spPr>
            <a:xfrm>
              <a:off x="4965147" y="1958309"/>
              <a:ext cx="936900" cy="307800"/>
            </a:xfrm>
            <a:prstGeom prst="roundRect">
              <a:avLst>
                <a:gd name="adj" fmla="val 16667"/>
              </a:avLst>
            </a:prstGeom>
            <a:solidFill>
              <a:schemeClr val="accent1"/>
            </a:solidFill>
            <a:ln w="12700" cap="flat" cmpd="sng">
              <a:solidFill>
                <a:srgbClr val="A9371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800">
                  <a:solidFill>
                    <a:schemeClr val="lt1"/>
                  </a:solidFill>
                  <a:latin typeface="Calibri"/>
                  <a:ea typeface="Calibri"/>
                  <a:cs typeface="Calibri"/>
                  <a:sym typeface="Calibri"/>
                </a:rPr>
                <a:t>Automated Alerts</a:t>
              </a:r>
              <a:endParaRPr sz="1100" dirty="0"/>
            </a:p>
          </p:txBody>
        </p:sp>
        <p:sp>
          <p:nvSpPr>
            <p:cNvPr id="253" name="Google Shape;253;p32"/>
            <p:cNvSpPr/>
            <p:nvPr/>
          </p:nvSpPr>
          <p:spPr>
            <a:xfrm>
              <a:off x="5018987" y="2447937"/>
              <a:ext cx="829200" cy="307800"/>
            </a:xfrm>
            <a:prstGeom prst="roundRect">
              <a:avLst>
                <a:gd name="adj" fmla="val 16667"/>
              </a:avLst>
            </a:prstGeom>
            <a:solidFill>
              <a:schemeClr val="accent1"/>
            </a:solidFill>
            <a:ln w="12700" cap="flat" cmpd="sng">
              <a:solidFill>
                <a:srgbClr val="A9371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800">
                  <a:solidFill>
                    <a:schemeClr val="lt1"/>
                  </a:solidFill>
                  <a:latin typeface="Calibri"/>
                  <a:ea typeface="Calibri"/>
                  <a:cs typeface="Calibri"/>
                  <a:sym typeface="Calibri"/>
                </a:rPr>
                <a:t>Manual Referring</a:t>
              </a:r>
              <a:endParaRPr sz="1100" dirty="0"/>
            </a:p>
          </p:txBody>
        </p:sp>
        <p:cxnSp>
          <p:nvCxnSpPr>
            <p:cNvPr id="254" name="Google Shape;254;p32"/>
            <p:cNvCxnSpPr>
              <a:stCxn id="250" idx="3"/>
              <a:endCxn id="249" idx="1"/>
            </p:cNvCxnSpPr>
            <p:nvPr/>
          </p:nvCxnSpPr>
          <p:spPr>
            <a:xfrm>
              <a:off x="3402542" y="2112209"/>
              <a:ext cx="2211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55" name="Google Shape;255;p32"/>
            <p:cNvCxnSpPr>
              <a:stCxn id="251" idx="0"/>
              <a:endCxn id="249" idx="2"/>
            </p:cNvCxnSpPr>
            <p:nvPr/>
          </p:nvCxnSpPr>
          <p:spPr>
            <a:xfrm rot="10800000">
              <a:off x="4038247" y="2266109"/>
              <a:ext cx="0" cy="181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56" name="Google Shape;256;p32"/>
            <p:cNvCxnSpPr>
              <a:stCxn id="249" idx="3"/>
              <a:endCxn id="252" idx="1"/>
            </p:cNvCxnSpPr>
            <p:nvPr/>
          </p:nvCxnSpPr>
          <p:spPr>
            <a:xfrm>
              <a:off x="4452888" y="2112233"/>
              <a:ext cx="5124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257" name="Google Shape;257;p32"/>
            <p:cNvCxnSpPr>
              <a:stCxn id="249" idx="3"/>
              <a:endCxn id="253" idx="1"/>
            </p:cNvCxnSpPr>
            <p:nvPr/>
          </p:nvCxnSpPr>
          <p:spPr>
            <a:xfrm>
              <a:off x="4452888" y="2112233"/>
              <a:ext cx="565800" cy="489600"/>
            </a:xfrm>
            <a:prstGeom prst="bentConnector3">
              <a:avLst>
                <a:gd name="adj1" fmla="val 50026"/>
              </a:avLst>
            </a:prstGeom>
            <a:noFill/>
            <a:ln w="9525" cap="flat" cmpd="sng">
              <a:solidFill>
                <a:schemeClr val="accent1"/>
              </a:solidFill>
              <a:prstDash val="solid"/>
              <a:miter lim="800000"/>
              <a:headEnd type="none" w="sm" len="sm"/>
              <a:tailEnd type="triangle" w="med" len="med"/>
            </a:ln>
          </p:spPr>
        </p:cxnSp>
        <p:sp>
          <p:nvSpPr>
            <p:cNvPr id="258" name="Google Shape;258;p32"/>
            <p:cNvSpPr txBox="1"/>
            <p:nvPr/>
          </p:nvSpPr>
          <p:spPr>
            <a:xfrm>
              <a:off x="4343995" y="1766109"/>
              <a:ext cx="1377071" cy="238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600" dirty="0">
                  <a:solidFill>
                    <a:schemeClr val="dk1"/>
                  </a:solidFill>
                  <a:latin typeface="Calibri"/>
                  <a:ea typeface="Calibri"/>
                  <a:cs typeface="Calibri"/>
                  <a:sym typeface="Calibri"/>
                </a:rPr>
                <a:t>Automated  - </a:t>
              </a:r>
              <a:r>
                <a:rPr lang="en" sz="600" dirty="0">
                  <a:solidFill>
                    <a:schemeClr val="dk1"/>
                  </a:solidFill>
                  <a:latin typeface="Calibri"/>
                  <a:ea typeface="Calibri"/>
                  <a:cs typeface="Calibri"/>
                  <a:sym typeface="Calibri"/>
                </a:rPr>
                <a:t>Higher </a:t>
              </a:r>
              <a:endParaRPr sz="1100" dirty="0"/>
            </a:p>
            <a:p>
              <a:pPr marL="0" marR="0" lvl="0" indent="0" algn="l" rtl="0">
                <a:spcBef>
                  <a:spcPts val="0"/>
                </a:spcBef>
                <a:spcAft>
                  <a:spcPts val="0"/>
                </a:spcAft>
                <a:buNone/>
              </a:pPr>
              <a:r>
                <a:rPr lang="en" sz="600" dirty="0">
                  <a:solidFill>
                    <a:schemeClr val="dk1"/>
                  </a:solidFill>
                  <a:latin typeface="Calibri"/>
                  <a:ea typeface="Calibri"/>
                  <a:cs typeface="Calibri"/>
                  <a:sym typeface="Calibri"/>
                </a:rPr>
                <a:t>Confidence</a:t>
              </a:r>
              <a:endParaRPr sz="1100" dirty="0"/>
            </a:p>
          </p:txBody>
        </p:sp>
        <p:sp>
          <p:nvSpPr>
            <p:cNvPr id="259" name="Google Shape;259;p32"/>
            <p:cNvSpPr txBox="1"/>
            <p:nvPr/>
          </p:nvSpPr>
          <p:spPr>
            <a:xfrm>
              <a:off x="3872277" y="2716550"/>
              <a:ext cx="1727020" cy="247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600" dirty="0">
                  <a:solidFill>
                    <a:schemeClr val="dk1"/>
                  </a:solidFill>
                  <a:latin typeface="Calibri"/>
                  <a:ea typeface="Calibri"/>
                  <a:cs typeface="Calibri"/>
                  <a:sym typeface="Calibri"/>
                </a:rPr>
                <a:t>Manual - </a:t>
              </a:r>
              <a:r>
                <a:rPr lang="en" sz="600" dirty="0">
                  <a:solidFill>
                    <a:schemeClr val="dk1"/>
                  </a:solidFill>
                  <a:latin typeface="Calibri"/>
                  <a:ea typeface="Calibri"/>
                  <a:cs typeface="Calibri"/>
                  <a:sym typeface="Calibri"/>
                </a:rPr>
                <a:t>Lower</a:t>
              </a:r>
              <a:endParaRPr sz="1100" dirty="0"/>
            </a:p>
            <a:p>
              <a:pPr marL="0" marR="0" lvl="0" indent="0" algn="l" rtl="0">
                <a:spcBef>
                  <a:spcPts val="0"/>
                </a:spcBef>
                <a:spcAft>
                  <a:spcPts val="0"/>
                </a:spcAft>
                <a:buNone/>
              </a:pPr>
              <a:r>
                <a:rPr lang="en" sz="600" dirty="0">
                  <a:solidFill>
                    <a:schemeClr val="dk1"/>
                  </a:solidFill>
                  <a:latin typeface="Calibri"/>
                  <a:ea typeface="Calibri"/>
                  <a:cs typeface="Calibri"/>
                  <a:sym typeface="Calibri"/>
                </a:rPr>
                <a:t>Confidence</a:t>
              </a:r>
              <a:endParaRPr sz="1100" dirty="0"/>
            </a:p>
          </p:txBody>
        </p:sp>
      </p:grpSp>
      <p:sp>
        <p:nvSpPr>
          <p:cNvPr id="260" name="Google Shape;260;p32"/>
          <p:cNvSpPr/>
          <p:nvPr/>
        </p:nvSpPr>
        <p:spPr>
          <a:xfrm>
            <a:off x="4830900" y="3147536"/>
            <a:ext cx="4313100" cy="42930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dirty="0">
                <a:solidFill>
                  <a:schemeClr val="dk1"/>
                </a:solidFill>
                <a:latin typeface="Calibri"/>
                <a:ea typeface="Calibri"/>
                <a:cs typeface="Calibri"/>
                <a:sym typeface="Calibri"/>
              </a:rPr>
              <a:t>The network graph shows </a:t>
            </a:r>
            <a:r>
              <a:rPr lang="en" sz="800" dirty="0">
                <a:solidFill>
                  <a:schemeClr val="dk1"/>
                </a:solidFill>
                <a:latin typeface="Calibri"/>
                <a:cs typeface="Calibri"/>
                <a:sym typeface="Calibri"/>
              </a:rPr>
              <a:t>how the amount of time a patient has spent with others </a:t>
            </a:r>
            <a:r>
              <a:rPr lang="en-GB" sz="800" dirty="0">
                <a:solidFill>
                  <a:schemeClr val="dk1"/>
                </a:solidFill>
                <a:latin typeface="Calibri"/>
                <a:cs typeface="Calibri"/>
                <a:sym typeface="Calibri"/>
              </a:rPr>
              <a:t>which </a:t>
            </a:r>
            <a:r>
              <a:rPr lang="en" sz="800" dirty="0">
                <a:solidFill>
                  <a:schemeClr val="dk1"/>
                </a:solidFill>
                <a:latin typeface="Calibri"/>
                <a:cs typeface="Calibri"/>
                <a:sym typeface="Calibri"/>
              </a:rPr>
              <a:t>can be used to narrow down the network and make judgement calls as </a:t>
            </a:r>
            <a:r>
              <a:rPr lang="en-GB" sz="800" dirty="0">
                <a:solidFill>
                  <a:schemeClr val="dk1"/>
                </a:solidFill>
                <a:latin typeface="Calibri"/>
                <a:cs typeface="Calibri"/>
                <a:sym typeface="Calibri"/>
              </a:rPr>
              <a:t>shown below</a:t>
            </a:r>
            <a:r>
              <a:rPr lang="en" sz="800" dirty="0">
                <a:solidFill>
                  <a:schemeClr val="dk1"/>
                </a:solidFill>
                <a:latin typeface="Calibri"/>
                <a:cs typeface="Calibri"/>
                <a:sym typeface="Calibri"/>
              </a:rPr>
              <a:t>. </a:t>
            </a:r>
            <a:endParaRPr sz="800" dirty="0">
              <a:solidFill>
                <a:schemeClr val="dk1"/>
              </a:solidFill>
              <a:latin typeface="Calibri"/>
              <a:cs typeface="Calibri"/>
            </a:endParaRPr>
          </a:p>
        </p:txBody>
      </p:sp>
      <p:sp>
        <p:nvSpPr>
          <p:cNvPr id="261" name="Google Shape;261;p32"/>
          <p:cNvSpPr/>
          <p:nvPr/>
        </p:nvSpPr>
        <p:spPr>
          <a:xfrm>
            <a:off x="4781800" y="642250"/>
            <a:ext cx="4362300" cy="565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dirty="0">
                <a:solidFill>
                  <a:schemeClr val="dk1"/>
                </a:solidFill>
                <a:latin typeface="Calibri"/>
                <a:ea typeface="Calibri"/>
                <a:cs typeface="Calibri"/>
                <a:sym typeface="Calibri"/>
              </a:rPr>
              <a:t>Distance between </a:t>
            </a:r>
            <a:r>
              <a:rPr lang="en" sz="800" dirty="0">
                <a:solidFill>
                  <a:schemeClr val="dk1"/>
                </a:solidFill>
                <a:latin typeface="Calibri"/>
                <a:cs typeface="Calibri"/>
                <a:sym typeface="Calibri"/>
              </a:rPr>
              <a:t>a patient and other people derived from the RSSI model can be used as a filter to narrow down the contact network and make appropriate judgement calls by combining deeper context (explained in the next slide) to decide whether or not an alert should be sent.</a:t>
            </a:r>
            <a:endParaRPr sz="800" dirty="0">
              <a:solidFill>
                <a:schemeClr val="dk1"/>
              </a:solidFill>
              <a:latin typeface="Calibri"/>
              <a:cs typeface="Calibri"/>
            </a:endParaRPr>
          </a:p>
        </p:txBody>
      </p:sp>
      <p:sp>
        <p:nvSpPr>
          <p:cNvPr id="46" name="Oval 45">
            <a:extLst>
              <a:ext uri="{FF2B5EF4-FFF2-40B4-BE49-F238E27FC236}">
                <a16:creationId xmlns:a16="http://schemas.microsoft.com/office/drawing/2014/main" id="{D0695C0C-4624-482D-A390-AF6FDA4AE81A}"/>
              </a:ext>
            </a:extLst>
          </p:cNvPr>
          <p:cNvSpPr/>
          <p:nvPr/>
        </p:nvSpPr>
        <p:spPr>
          <a:xfrm>
            <a:off x="2626179" y="581669"/>
            <a:ext cx="145820" cy="145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A</a:t>
            </a:r>
          </a:p>
        </p:txBody>
      </p:sp>
      <p:sp>
        <p:nvSpPr>
          <p:cNvPr id="47" name="Oval 46">
            <a:extLst>
              <a:ext uri="{FF2B5EF4-FFF2-40B4-BE49-F238E27FC236}">
                <a16:creationId xmlns:a16="http://schemas.microsoft.com/office/drawing/2014/main" id="{E4252985-BB36-4040-A37D-48A9B79824A4}"/>
              </a:ext>
            </a:extLst>
          </p:cNvPr>
          <p:cNvSpPr/>
          <p:nvPr/>
        </p:nvSpPr>
        <p:spPr>
          <a:xfrm>
            <a:off x="2329901" y="1714882"/>
            <a:ext cx="145820" cy="145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B</a:t>
            </a:r>
          </a:p>
        </p:txBody>
      </p:sp>
      <p:sp>
        <p:nvSpPr>
          <p:cNvPr id="49" name="Oval 48">
            <a:extLst>
              <a:ext uri="{FF2B5EF4-FFF2-40B4-BE49-F238E27FC236}">
                <a16:creationId xmlns:a16="http://schemas.microsoft.com/office/drawing/2014/main" id="{75610911-3445-4E9B-9829-982F4CF7C0D4}"/>
              </a:ext>
            </a:extLst>
          </p:cNvPr>
          <p:cNvSpPr/>
          <p:nvPr/>
        </p:nvSpPr>
        <p:spPr>
          <a:xfrm>
            <a:off x="8824422" y="485957"/>
            <a:ext cx="145820" cy="145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D</a:t>
            </a:r>
          </a:p>
        </p:txBody>
      </p:sp>
      <p:sp>
        <p:nvSpPr>
          <p:cNvPr id="50" name="Oval 49">
            <a:extLst>
              <a:ext uri="{FF2B5EF4-FFF2-40B4-BE49-F238E27FC236}">
                <a16:creationId xmlns:a16="http://schemas.microsoft.com/office/drawing/2014/main" id="{20E7D83D-B80E-4EC9-8E35-710EC8EAFD5F}"/>
              </a:ext>
            </a:extLst>
          </p:cNvPr>
          <p:cNvSpPr/>
          <p:nvPr/>
        </p:nvSpPr>
        <p:spPr>
          <a:xfrm>
            <a:off x="8824422" y="2986646"/>
            <a:ext cx="145820" cy="145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E</a:t>
            </a:r>
          </a:p>
        </p:txBody>
      </p:sp>
      <p:pic>
        <p:nvPicPr>
          <p:cNvPr id="3" name="Picture 2">
            <a:extLst>
              <a:ext uri="{FF2B5EF4-FFF2-40B4-BE49-F238E27FC236}">
                <a16:creationId xmlns:a16="http://schemas.microsoft.com/office/drawing/2014/main" id="{48F476CF-4796-435B-A36F-4501C786AE68}"/>
              </a:ext>
            </a:extLst>
          </p:cNvPr>
          <p:cNvPicPr>
            <a:picLocks noChangeAspect="1"/>
          </p:cNvPicPr>
          <p:nvPr/>
        </p:nvPicPr>
        <p:blipFill>
          <a:blip r:embed="rId12"/>
          <a:stretch>
            <a:fillRect/>
          </a:stretch>
        </p:blipFill>
        <p:spPr>
          <a:xfrm>
            <a:off x="-123" y="3225268"/>
            <a:ext cx="2547482" cy="1918232"/>
          </a:xfrm>
          <a:prstGeom prst="rect">
            <a:avLst/>
          </a:prstGeom>
        </p:spPr>
      </p:pic>
      <p:sp>
        <p:nvSpPr>
          <p:cNvPr id="48" name="Oval 47">
            <a:extLst>
              <a:ext uri="{FF2B5EF4-FFF2-40B4-BE49-F238E27FC236}">
                <a16:creationId xmlns:a16="http://schemas.microsoft.com/office/drawing/2014/main" id="{42842A45-33CE-41A9-911D-F8D17BB3E4D8}"/>
              </a:ext>
            </a:extLst>
          </p:cNvPr>
          <p:cNvSpPr/>
          <p:nvPr/>
        </p:nvSpPr>
        <p:spPr>
          <a:xfrm>
            <a:off x="2297991" y="3429191"/>
            <a:ext cx="145820" cy="145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C</a:t>
            </a:r>
          </a:p>
        </p:txBody>
      </p:sp>
      <p:sp>
        <p:nvSpPr>
          <p:cNvPr id="4" name="Slide Number Placeholder 3">
            <a:extLst>
              <a:ext uri="{FF2B5EF4-FFF2-40B4-BE49-F238E27FC236}">
                <a16:creationId xmlns:a16="http://schemas.microsoft.com/office/drawing/2014/main" id="{B3565D84-D130-4B98-9501-4D4E1F7DD8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Red Orang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1179</TotalTime>
  <Words>5023</Words>
  <Application>Microsoft Office PowerPoint</Application>
  <PresentationFormat>On-screen Show (16:9)</PresentationFormat>
  <Paragraphs>348</Paragraphs>
  <Slides>12</Slides>
  <Notes>12</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Calibri</vt:lpstr>
      <vt:lpstr>Noto Sans Symbols</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Fakruddin Mohammed</dc:creator>
  <cp:lastModifiedBy>Fakruddin Mohammed</cp:lastModifiedBy>
  <cp:revision>232</cp:revision>
  <dcterms:modified xsi:type="dcterms:W3CDTF">2020-05-01T16:00:04Z</dcterms:modified>
</cp:coreProperties>
</file>